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ed Hat Display"/>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edHatDisplay-bold.fntdata"/><Relationship Id="rId41" Type="http://schemas.openxmlformats.org/officeDocument/2006/relationships/font" Target="fonts/RedHatDisplay-regular.fntdata"/><Relationship Id="rId22" Type="http://schemas.openxmlformats.org/officeDocument/2006/relationships/slide" Target="slides/slide17.xml"/><Relationship Id="rId44" Type="http://schemas.openxmlformats.org/officeDocument/2006/relationships/font" Target="fonts/RedHatDisplay-boldItalic.fntdata"/><Relationship Id="rId21" Type="http://schemas.openxmlformats.org/officeDocument/2006/relationships/slide" Target="slides/slide16.xml"/><Relationship Id="rId43" Type="http://schemas.openxmlformats.org/officeDocument/2006/relationships/font" Target="fonts/RedHatDisplay-italic.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00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5aac8c5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5aac8c5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So first, our goals with the front end was that we wanted to have an user interface that was as simple as possible. Taking this this sustainability test should not be something daunting, it should be simple, fast and most </a:t>
            </a:r>
            <a:r>
              <a:rPr lang="sv"/>
              <a:t>importantly it should be </a:t>
            </a:r>
            <a:r>
              <a:rPr lang="sv"/>
              <a:t>insightful.</a:t>
            </a:r>
            <a:endParaRPr/>
          </a:p>
          <a:p>
            <a:pPr indent="0" lvl="0" marL="0" rtl="0" algn="l">
              <a:spcBef>
                <a:spcPts val="0"/>
              </a:spcBef>
              <a:spcAft>
                <a:spcPts val="0"/>
              </a:spcAft>
              <a:buNone/>
            </a:pPr>
            <a:r>
              <a:rPr lang="sv"/>
              <a:t>	</a:t>
            </a:r>
            <a:endParaRPr/>
          </a:p>
          <a:p>
            <a:pPr indent="0" lvl="0" marL="0" rtl="0" algn="l">
              <a:spcBef>
                <a:spcPts val="0"/>
              </a:spcBef>
              <a:spcAft>
                <a:spcPts val="0"/>
              </a:spcAft>
              <a:buNone/>
            </a:pPr>
            <a:r>
              <a:rPr lang="sv"/>
              <a:t>After </a:t>
            </a:r>
            <a:r>
              <a:rPr lang="sv"/>
              <a:t>discussion</a:t>
            </a:r>
            <a:r>
              <a:rPr lang="sv"/>
              <a:t> with bolagsverket we agreed that the best idea would be to create this front-end with headless design in mind. The headless design will be explained a bit later in this presentation.</a:t>
            </a:r>
            <a:endParaRPr/>
          </a:p>
          <a:p>
            <a:pPr indent="0" lvl="0" marL="0" rtl="0" algn="l">
              <a:spcBef>
                <a:spcPts val="0"/>
              </a:spcBef>
              <a:spcAft>
                <a:spcPts val="0"/>
              </a:spcAft>
              <a:buNone/>
            </a:pPr>
            <a:r>
              <a:rPr lang="sv"/>
              <a:t>But this basically means that we could choose whatever programming language and framework that we wanted to work with for the </a:t>
            </a:r>
            <a:r>
              <a:rPr lang="sv">
                <a:solidFill>
                  <a:schemeClr val="dk1"/>
                </a:solidFill>
              </a:rPr>
              <a:t>front-end</a:t>
            </a:r>
            <a:r>
              <a:rPr lang="sv"/>
              <a:t>. And for creating the user interface we decided to go with a javascript library called vue. Vue is an </a:t>
            </a:r>
            <a:r>
              <a:rPr lang="sv"/>
              <a:t>framework</a:t>
            </a:r>
            <a:r>
              <a:rPr lang="sv"/>
              <a:t> that is used by the developers here at bolagsverket and we also decided to go with Vue to make our solution easier to build upon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Result:</a:t>
            </a:r>
            <a:endParaRPr/>
          </a:p>
          <a:p>
            <a:pPr indent="0" lvl="0" marL="0" rtl="0" algn="l">
              <a:spcBef>
                <a:spcPts val="0"/>
              </a:spcBef>
              <a:spcAft>
                <a:spcPts val="0"/>
              </a:spcAft>
              <a:buNone/>
            </a:pPr>
            <a:r>
              <a:rPr lang="sv"/>
              <a:t>At the end of this presentation we wanted to show a live demonstration of this service. There are 4 pages as of now, and I will talk through some of the choices that we made while designing this solution.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d25e3b4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d25e3b4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When the user accesses our service the user will be greeted with this landing page. The main purpose of this service is to take the sustainability test, but we also want to provide enough information about the service and sustainability, to help users understand how this test will work and also why it is important to think about these sustainability questions. We hope that this information will also motivate users to follow through with the test.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d25e3b45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d25e3b45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This is a very simple information page that tries to provide an answers to common questions that the users may have. </a:t>
            </a:r>
            <a:endParaRPr/>
          </a:p>
          <a:p>
            <a:pPr indent="0" lvl="0" marL="0" rtl="0" algn="l">
              <a:spcBef>
                <a:spcPts val="0"/>
              </a:spcBef>
              <a:spcAft>
                <a:spcPts val="0"/>
              </a:spcAft>
              <a:buNone/>
            </a:pPr>
            <a:r>
              <a:rPr lang="sv"/>
              <a:t>Such question could be:</a:t>
            </a:r>
            <a:endParaRPr/>
          </a:p>
          <a:p>
            <a:pPr indent="0" lvl="0" marL="0" rtl="0" algn="l">
              <a:spcBef>
                <a:spcPts val="0"/>
              </a:spcBef>
              <a:spcAft>
                <a:spcPts val="0"/>
              </a:spcAft>
              <a:buNone/>
            </a:pPr>
            <a:r>
              <a:rPr lang="sv"/>
              <a:t>	</a:t>
            </a:r>
            <a:endParaRPr/>
          </a:p>
          <a:p>
            <a:pPr indent="0" lvl="0" marL="0" rtl="0" algn="l">
              <a:spcBef>
                <a:spcPts val="0"/>
              </a:spcBef>
              <a:spcAft>
                <a:spcPts val="0"/>
              </a:spcAft>
              <a:buNone/>
            </a:pPr>
            <a:r>
              <a:rPr lang="sv"/>
              <a:t>	Why should I as an </a:t>
            </a:r>
            <a:r>
              <a:rPr lang="sv"/>
              <a:t>entrepreneur</a:t>
            </a:r>
            <a:r>
              <a:rPr lang="sv"/>
              <a:t> take this test?</a:t>
            </a:r>
            <a:endParaRPr/>
          </a:p>
          <a:p>
            <a:pPr indent="0" lvl="0" marL="0" rtl="0" algn="l">
              <a:spcBef>
                <a:spcPts val="0"/>
              </a:spcBef>
              <a:spcAft>
                <a:spcPts val="0"/>
              </a:spcAft>
              <a:buNone/>
            </a:pPr>
            <a:r>
              <a:rPr lang="sv"/>
              <a:t>	How does this service </a:t>
            </a:r>
            <a:r>
              <a:rPr lang="sv"/>
              <a:t>measure</a:t>
            </a:r>
            <a:r>
              <a:rPr lang="sv"/>
              <a:t> sustainability?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d25e3b4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d25e3b4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The sustainability test itself is a form that looks like this. There are 4 </a:t>
            </a:r>
            <a:r>
              <a:rPr lang="sv"/>
              <a:t>categories</a:t>
            </a:r>
            <a:r>
              <a:rPr lang="sv"/>
              <a:t> with questions that the user will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Each question will be answered with one of the options below the question. Some questions are yes and no questions, but most commonly there will be a set of 4 options that the user could choose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For some questions there is also help text that define some limits, or give some examples that are related to that question. This could help the user to give more accurate answers.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There is also questions that could be hidden or shown depending on previous answers. This makes it so that if multiple </a:t>
            </a:r>
            <a:r>
              <a:rPr lang="sv"/>
              <a:t>people</a:t>
            </a:r>
            <a:r>
              <a:rPr lang="sv"/>
              <a:t> take this test, it might not look </a:t>
            </a:r>
            <a:r>
              <a:rPr lang="sv"/>
              <a:t>exactly</a:t>
            </a:r>
            <a:r>
              <a:rPr lang="sv"/>
              <a:t> the same for all of them, and some </a:t>
            </a:r>
            <a:r>
              <a:rPr lang="sv"/>
              <a:t>entrepreneur</a:t>
            </a:r>
            <a:r>
              <a:rPr lang="sv"/>
              <a:t> might answer a few extra questions that is more suited for their business idea. The purpose of this is to not show too many </a:t>
            </a:r>
            <a:r>
              <a:rPr lang="sv"/>
              <a:t>irrelevant</a:t>
            </a:r>
            <a:r>
              <a:rPr lang="sv"/>
              <a:t> questions for an </a:t>
            </a:r>
            <a:r>
              <a:rPr lang="sv"/>
              <a:t>entrepreneurs</a:t>
            </a:r>
            <a:r>
              <a:rPr lang="sv"/>
              <a:t> business idea.</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d25e3b4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d25e3b4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This is the result page that is shown after the test is done, and this page has 3 important purposes.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First it shows the user an overall result of the test. This result could say that the business idea is sustainably or that there are some improvement to be considered. These tabs will then show if the result was satisfying in this 4 areas or not. A red tab would mean that there are improvements to be made in this category.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d25e3b4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d25e3b4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solidFill>
                  <a:schemeClr val="dk1"/>
                </a:solidFill>
              </a:rPr>
              <a:t>// Mattias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sv">
                <a:solidFill>
                  <a:schemeClr val="dk1"/>
                </a:solidFill>
              </a:rPr>
              <a:t>Inside these tabs there will be articles that are related to the users result. These links will take the user to trusted sources where the user can read more about how to improve in specific areas regarding sustainability.</a:t>
            </a:r>
            <a:endParaRPr>
              <a:solidFill>
                <a:schemeClr val="dk1"/>
              </a:solidFill>
            </a:endParaRPr>
          </a:p>
          <a:p>
            <a:pPr indent="0" lvl="0" marL="0" rtl="0" algn="l">
              <a:spcBef>
                <a:spcPts val="0"/>
              </a:spcBef>
              <a:spcAft>
                <a:spcPts val="0"/>
              </a:spcAft>
              <a:buNone/>
            </a:pPr>
            <a:r>
              <a:rPr lang="sv">
                <a:solidFill>
                  <a:schemeClr val="dk1"/>
                </a:solidFill>
              </a:rPr>
              <a:t>This sustainability test is not to judge the results or to point at the problem, this service aims to point at the solution instead, and it does so by trying to provide relevant information that could be helpful to the entrepreneur.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sv">
                <a:solidFill>
                  <a:schemeClr val="dk1"/>
                </a:solidFill>
              </a:rPr>
              <a:t>Some example of sources to these articles are:</a:t>
            </a:r>
            <a:endParaRPr>
              <a:solidFill>
                <a:schemeClr val="dk1"/>
              </a:solidFill>
            </a:endParaRPr>
          </a:p>
          <a:p>
            <a:pPr indent="0" lvl="0" marL="0" rtl="0" algn="l">
              <a:spcBef>
                <a:spcPts val="0"/>
              </a:spcBef>
              <a:spcAft>
                <a:spcPts val="0"/>
              </a:spcAft>
              <a:buNone/>
            </a:pPr>
            <a:r>
              <a:rPr lang="sv">
                <a:solidFill>
                  <a:schemeClr val="dk1"/>
                </a:solidFill>
              </a:rPr>
              <a:t>	Verksamt</a:t>
            </a:r>
            <a:endParaRPr>
              <a:solidFill>
                <a:schemeClr val="dk1"/>
              </a:solidFill>
            </a:endParaRPr>
          </a:p>
          <a:p>
            <a:pPr indent="0" lvl="0" marL="0" rtl="0" algn="l">
              <a:spcBef>
                <a:spcPts val="0"/>
              </a:spcBef>
              <a:spcAft>
                <a:spcPts val="0"/>
              </a:spcAft>
              <a:buNone/>
            </a:pPr>
            <a:r>
              <a:rPr lang="sv">
                <a:solidFill>
                  <a:schemeClr val="dk1"/>
                </a:solidFill>
              </a:rPr>
              <a:t>	Skatteverket</a:t>
            </a:r>
            <a:endParaRPr>
              <a:solidFill>
                <a:schemeClr val="dk1"/>
              </a:solidFill>
            </a:endParaRPr>
          </a:p>
          <a:p>
            <a:pPr indent="0" lvl="0" marL="0" rtl="0" algn="l">
              <a:spcBef>
                <a:spcPts val="0"/>
              </a:spcBef>
              <a:spcAft>
                <a:spcPts val="0"/>
              </a:spcAft>
              <a:buNone/>
            </a:pPr>
            <a:r>
              <a:rPr lang="sv">
                <a:solidFill>
                  <a:schemeClr val="dk1"/>
                </a:solidFill>
              </a:rPr>
              <a:t>	Arbetsmiljöverket</a:t>
            </a:r>
            <a:endParaRPr>
              <a:solidFill>
                <a:schemeClr val="dk1"/>
              </a:solidFill>
            </a:endParaRPr>
          </a:p>
          <a:p>
            <a:pPr indent="0" lvl="0" marL="0" rtl="0" algn="l">
              <a:spcBef>
                <a:spcPts val="0"/>
              </a:spcBef>
              <a:spcAft>
                <a:spcPts val="0"/>
              </a:spcAft>
              <a:buNone/>
            </a:pPr>
            <a:r>
              <a:rPr lang="sv">
                <a:solidFill>
                  <a:schemeClr val="dk1"/>
                </a:solidFill>
              </a:rPr>
              <a:t>	Energimyndigheten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sv">
                <a:solidFill>
                  <a:schemeClr val="dk1"/>
                </a:solidFill>
              </a:rPr>
              <a:t>These Articles are provided with the help of AI technology that will be explained more in a bit.</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Lastly…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78162e38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78162e38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Lastly since we don’t handle any user information or have a login system, we provide an unique generated code for every result that the user can save to access the results at a later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If the user navigates to the result page before taking the test, then there will be a field where the user can enter their result-code to access previous results, and also if the user did not take the text, a message will be displayed that the user needs to take the test in order to see any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So the final thing for me to say about the front end is that most information that is show is stored in the database. And that includes the questions, the articles, and the categories.</a:t>
            </a:r>
            <a:endParaRPr/>
          </a:p>
          <a:p>
            <a:pPr indent="0" lvl="0" marL="0" rtl="0" algn="l">
              <a:spcBef>
                <a:spcPts val="0"/>
              </a:spcBef>
              <a:spcAft>
                <a:spcPts val="0"/>
              </a:spcAft>
              <a:buNone/>
            </a:pPr>
            <a:r>
              <a:rPr lang="sv"/>
              <a:t>This should make it easy to add or remove questions from the test for example through the backend without having to change any front-end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now Ahmad will continue and show the back-end for this service!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5aac8c5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5aac8c5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is the diagram that show how save and use information from database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5aac8c5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75aac8c5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Here is main form to display information and choose </a:t>
            </a:r>
            <a:r>
              <a:rPr lang="sv"/>
              <a:t>which</a:t>
            </a:r>
            <a:r>
              <a:rPr lang="sv"/>
              <a:t> form can use for more information like list users,categories,answer format,Question,result question,AI report, PDF convertor, test AI.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5aac8c52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5aac8c52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Here show list of users and categories that can add,edit,search. Those option can be for each form to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5555be0c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5555be0c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000"/>
              </a:spcBef>
              <a:spcAft>
                <a:spcPts val="0"/>
              </a:spcAft>
              <a:buClr>
                <a:schemeClr val="dk1"/>
              </a:buClr>
              <a:buSzPts val="1100"/>
              <a:buFont typeface="Arial"/>
              <a:buNone/>
            </a:pPr>
            <a:r>
              <a:rPr lang="sv" sz="1150">
                <a:solidFill>
                  <a:schemeClr val="dk1"/>
                </a:solidFill>
                <a:highlight>
                  <a:srgbClr val="FFFFFF"/>
                </a:highlight>
              </a:rPr>
              <a:t>This year 7 million acres of forest were burned down due to fires. If we don't do anything right now or in the following years the world is doomed. This is one of the environmental problems right now. Since companies have a big impact on this, Bolagsverket takes this issue very seriously.</a:t>
            </a:r>
            <a:endParaRPr sz="11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150">
                <a:solidFill>
                  <a:schemeClr val="dk1"/>
                </a:solidFill>
                <a:highlight>
                  <a:srgbClr val="FFFFFF"/>
                </a:highlight>
              </a:rPr>
              <a:t>We have developed a website using Artificial Intelligence to assess the sustainability of a business. The entrepreneur will be able to take a form containing specific questions, and then he will be presented with educational material (articles links) on ways to be more sustainable.</a:t>
            </a:r>
            <a:endParaRPr sz="11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250">
                <a:solidFill>
                  <a:schemeClr val="dk1"/>
                </a:solidFill>
                <a:highlight>
                  <a:srgbClr val="FFFF00"/>
                </a:highlight>
              </a:rPr>
              <a:t>A big goal would be to implement the solution globally, </a:t>
            </a:r>
            <a:r>
              <a:rPr lang="sv" sz="1250">
                <a:solidFill>
                  <a:schemeClr val="dk1"/>
                </a:solidFill>
                <a:highlight>
                  <a:srgbClr val="FFFFFF"/>
                </a:highlight>
              </a:rPr>
              <a:t>by doing this it could help companies develop their businesses in a more sustainable way. For bolagsverket this is something that could help to develop partnerships since most companies are aiming to be more sustainable. There are also funds to help companies make the green </a:t>
            </a:r>
            <a:r>
              <a:rPr lang="sv" sz="1250">
                <a:solidFill>
                  <a:schemeClr val="dk1"/>
                </a:solidFill>
                <a:highlight>
                  <a:srgbClr val="FFFFFF"/>
                </a:highlight>
              </a:rPr>
              <a:t>tranzition </a:t>
            </a:r>
            <a:r>
              <a:rPr lang="sv" sz="1250">
                <a:solidFill>
                  <a:schemeClr val="dk1"/>
                </a:solidFill>
                <a:highlight>
                  <a:srgbClr val="FFFFFF"/>
                </a:highlight>
              </a:rPr>
              <a:t> . </a:t>
            </a:r>
            <a:endParaRPr sz="12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250">
                <a:solidFill>
                  <a:schemeClr val="dk1"/>
                </a:solidFill>
                <a:highlight>
                  <a:srgbClr val="FFFFFF"/>
                </a:highlight>
              </a:rPr>
              <a:t>Today there exist similar solution on the market but these solutions does not help to improve </a:t>
            </a:r>
            <a:r>
              <a:rPr lang="sv" sz="1250">
                <a:solidFill>
                  <a:schemeClr val="dk1"/>
                </a:solidFill>
                <a:highlight>
                  <a:srgbClr val="FFFFFF"/>
                </a:highlight>
              </a:rPr>
              <a:t>sustainability</a:t>
            </a:r>
            <a:r>
              <a:rPr lang="sv" sz="1250">
                <a:solidFill>
                  <a:schemeClr val="dk1"/>
                </a:solidFill>
                <a:highlight>
                  <a:srgbClr val="FFFFFF"/>
                </a:highlight>
              </a:rPr>
              <a:t> nether does it use </a:t>
            </a:r>
            <a:r>
              <a:rPr lang="sv" sz="1250">
                <a:solidFill>
                  <a:schemeClr val="dk1"/>
                </a:solidFill>
                <a:highlight>
                  <a:srgbClr val="FFFFFF"/>
                </a:highlight>
              </a:rPr>
              <a:t>artificial</a:t>
            </a:r>
            <a:r>
              <a:rPr lang="sv" sz="1250">
                <a:solidFill>
                  <a:schemeClr val="dk1"/>
                </a:solidFill>
                <a:highlight>
                  <a:srgbClr val="FFFFFF"/>
                </a:highlight>
              </a:rPr>
              <a:t> </a:t>
            </a:r>
            <a:r>
              <a:rPr lang="sv" sz="1250">
                <a:solidFill>
                  <a:schemeClr val="dk1"/>
                </a:solidFill>
                <a:highlight>
                  <a:srgbClr val="FFFFFF"/>
                </a:highlight>
              </a:rPr>
              <a:t>intelligence</a:t>
            </a:r>
            <a:r>
              <a:rPr lang="sv" sz="1250">
                <a:solidFill>
                  <a:schemeClr val="dk1"/>
                </a:solidFill>
                <a:highlight>
                  <a:srgbClr val="FFFFFF"/>
                </a:highlight>
              </a:rPr>
              <a:t>.        Our solution does! </a:t>
            </a:r>
            <a:endParaRPr sz="15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75aac8c52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75aac8c52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form show list of question and which answer format can add,remove,edit.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75aac8c52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75aac8c52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Display AI result for each user and show in diagram that company need to focus.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5aac8c52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75aac8c52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form display AI report and have search option for use some period and which category like to show.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5aac8c5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75aac8c5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When the </a:t>
            </a:r>
            <a:r>
              <a:rPr lang="sv" sz="1900">
                <a:solidFill>
                  <a:schemeClr val="dk1"/>
                </a:solidFill>
                <a:latin typeface="Calibri"/>
                <a:ea typeface="Calibri"/>
                <a:cs typeface="Calibri"/>
                <a:sym typeface="Calibri"/>
              </a:rPr>
              <a:t>module </a:t>
            </a:r>
            <a:r>
              <a:rPr lang="sv" sz="2000">
                <a:solidFill>
                  <a:schemeClr val="dk1"/>
                </a:solidFill>
                <a:latin typeface="Calibri"/>
                <a:ea typeface="Calibri"/>
                <a:cs typeface="Calibri"/>
                <a:sym typeface="Calibri"/>
              </a:rPr>
              <a:t>get the 4 different values ​​from 4 different categories.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We send these values ​​to our module to process these values ​​in an artificial intelligence way to determine whether these values ​​are sustainable or not. In addition, it brings relevant web links to these values ​​and shows them to the user</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7642d3ac1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7642d3ac1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So, how does this unit/module work?</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It works by using the naive bayes statistical algorithm which</a:t>
            </a:r>
            <a:r>
              <a:rPr lang="sv" sz="1900">
                <a:solidFill>
                  <a:schemeClr val="dk1"/>
                </a:solidFill>
              </a:rPr>
              <a:t> is a classification technique based on Bayes' Theorem with an assumption of independence among predictors. </a:t>
            </a:r>
            <a:endParaRPr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Where we train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through advance results </a:t>
            </a:r>
            <a:r>
              <a:rPr lang="sv" sz="1900">
                <a:solidFill>
                  <a:schemeClr val="dk1"/>
                </a:solidFill>
                <a:latin typeface="Calibri"/>
                <a:ea typeface="Calibri"/>
                <a:cs typeface="Calibri"/>
                <a:sym typeface="Calibri"/>
              </a:rPr>
              <a:t>from</a:t>
            </a:r>
            <a:r>
              <a:rPr lang="sv" sz="1900">
                <a:solidFill>
                  <a:schemeClr val="dk1"/>
                </a:solidFill>
                <a:latin typeface="Calibri"/>
                <a:ea typeface="Calibri"/>
                <a:cs typeface="Calibri"/>
                <a:sym typeface="Calibri"/>
              </a:rPr>
              <a:t> different companies and we call this step(train the module).</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When we give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new values,</a:t>
            </a:r>
            <a:r>
              <a:rPr lang="sv" sz="1900">
                <a:solidFill>
                  <a:schemeClr val="dk1"/>
                </a:solidFill>
                <a:latin typeface="Calibri"/>
                <a:ea typeface="Calibri"/>
                <a:cs typeface="Calibri"/>
                <a:sym typeface="Calibri"/>
              </a:rPr>
              <a:t>and we call this step</a:t>
            </a:r>
            <a:r>
              <a:rPr lang="sv" sz="1900">
                <a:solidFill>
                  <a:schemeClr val="dk1"/>
                </a:solidFill>
                <a:latin typeface="Calibri"/>
                <a:ea typeface="Calibri"/>
                <a:cs typeface="Calibri"/>
                <a:sym typeface="Calibri"/>
              </a:rPr>
              <a:t> (test set).</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Then,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determines to which class </a:t>
            </a:r>
            <a:r>
              <a:rPr lang="sv" sz="1900">
                <a:solidFill>
                  <a:schemeClr val="dk1"/>
                </a:solidFill>
                <a:latin typeface="Calibri"/>
                <a:ea typeface="Calibri"/>
                <a:cs typeface="Calibri"/>
                <a:sym typeface="Calibri"/>
              </a:rPr>
              <a:t>does</a:t>
            </a:r>
            <a:r>
              <a:rPr lang="sv" sz="1900">
                <a:solidFill>
                  <a:schemeClr val="dk1"/>
                </a:solidFill>
                <a:latin typeface="Calibri"/>
                <a:ea typeface="Calibri"/>
                <a:cs typeface="Calibri"/>
                <a:sym typeface="Calibri"/>
              </a:rPr>
              <a:t> the test values belongs.</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There are several algorithms that can be used in AI to determine the prediction, but I chose the naive bayes algorithm, because it has a high value in the accuracy.</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To determine the accuracy, I used cross-validation method, where it takes about 30 percent of the data set as a test set and 70 percent as a training set and do the prediction passed on training set.</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The good thing with this method is that it can be done in iterative way 5 or 10 times, and each time the unit choose a different test and training set than the previous time to make the prediction.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7642d3a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7642d3a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900"/>
              <a:t>//Wiasm</a:t>
            </a:r>
            <a:endParaRPr sz="1900"/>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Instead of writing Hard cod/ ready links into the database, which may not work after one year, I have fetched a new links each time.</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Help links will give the user tips to take advantage of in several categories, the links will be chosen and </a:t>
            </a:r>
            <a:r>
              <a:rPr lang="sv" sz="1550">
                <a:solidFill>
                  <a:schemeClr val="dk1"/>
                </a:solidFill>
                <a:highlight>
                  <a:schemeClr val="lt1"/>
                </a:highlight>
              </a:rPr>
              <a:t>presented </a:t>
            </a:r>
            <a:r>
              <a:rPr lang="sv" sz="1900">
                <a:solidFill>
                  <a:schemeClr val="dk1"/>
                </a:solidFill>
                <a:latin typeface="Calibri"/>
                <a:ea typeface="Calibri"/>
                <a:cs typeface="Calibri"/>
                <a:sym typeface="Calibri"/>
              </a:rPr>
              <a:t> based on research, reports, and government websites, To provide reliable and useful information to the user and to avoid obtaining information from unreliable sources.</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In the beginning we fetched the links every time when the user clicked on show result bottom.</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But we have a </a:t>
            </a:r>
            <a:r>
              <a:rPr lang="sv" sz="1900">
                <a:solidFill>
                  <a:schemeClr val="dk1"/>
                </a:solidFill>
                <a:latin typeface="Calibri"/>
                <a:ea typeface="Calibri"/>
                <a:cs typeface="Calibri"/>
                <a:sym typeface="Calibri"/>
              </a:rPr>
              <a:t>limitation</a:t>
            </a:r>
            <a:r>
              <a:rPr lang="sv" sz="1900">
                <a:solidFill>
                  <a:schemeClr val="dk1"/>
                </a:solidFill>
                <a:latin typeface="Calibri"/>
                <a:ea typeface="Calibri"/>
                <a:cs typeface="Calibri"/>
                <a:sym typeface="Calibri"/>
              </a:rPr>
              <a:t> of the number of requests that we can send, and it was about 50 requests per hour.</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so, In order to avoid this problem, and taken in consideration that many users can be doing this test in the same time, and to ensure that each user gets useful links, I made a new function ( (not wait or sleep function )) that can fetch links at a specific time like every 10 hour ,while AI code keep running .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so, the links are fetched </a:t>
            </a:r>
            <a:r>
              <a:rPr lang="sv" sz="1900">
                <a:solidFill>
                  <a:schemeClr val="dk1"/>
                </a:solidFill>
                <a:latin typeface="Calibri"/>
                <a:ea typeface="Calibri"/>
                <a:cs typeface="Calibri"/>
                <a:sym typeface="Calibri"/>
              </a:rPr>
              <a:t>iteratively</a:t>
            </a:r>
            <a:r>
              <a:rPr lang="sv" sz="1900">
                <a:solidFill>
                  <a:schemeClr val="dk1"/>
                </a:solidFill>
                <a:latin typeface="Calibri"/>
                <a:ea typeface="Calibri"/>
                <a:cs typeface="Calibri"/>
                <a:sym typeface="Calibri"/>
              </a:rPr>
              <a:t> to keep showing new and update information at the same time to the user.</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642d3ac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642d3ac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The dataset was created with (fake) </a:t>
            </a:r>
            <a:r>
              <a:rPr lang="sv" sz="2000">
                <a:solidFill>
                  <a:schemeClr val="dk1"/>
                </a:solidFill>
                <a:latin typeface="Calibri"/>
                <a:ea typeface="Calibri"/>
                <a:cs typeface="Calibri"/>
                <a:sym typeface="Calibri"/>
              </a:rPr>
              <a:t>data </a:t>
            </a:r>
            <a:r>
              <a:rPr lang="sv" sz="2000">
                <a:solidFill>
                  <a:schemeClr val="dk1"/>
                </a:solidFill>
                <a:latin typeface="Calibri"/>
                <a:ea typeface="Calibri"/>
                <a:cs typeface="Calibri"/>
                <a:sym typeface="Calibri"/>
              </a:rPr>
              <a:t>, but our goal was to create it with real and relevant </a:t>
            </a:r>
            <a:r>
              <a:rPr lang="sv" sz="2000">
                <a:solidFill>
                  <a:schemeClr val="dk1"/>
                </a:solidFill>
                <a:latin typeface="Calibri"/>
                <a:ea typeface="Calibri"/>
                <a:cs typeface="Calibri"/>
                <a:sym typeface="Calibri"/>
              </a:rPr>
              <a:t>data</a:t>
            </a:r>
            <a:r>
              <a:rPr lang="sv"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We make a google form with our questions and asked several companies to answer on our questions (where we know the class label that companies belongs to like if it is sustainable or not) and then generate new data that is close to companies’ data to train our unit.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This is the most effective and reliable method.</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But we couldn't get answers from the companies </a:t>
            </a:r>
            <a:r>
              <a:rPr lang="sv" sz="2000">
                <a:solidFill>
                  <a:schemeClr val="dk1"/>
                </a:solidFill>
                <a:latin typeface="Calibri"/>
                <a:ea typeface="Calibri"/>
                <a:cs typeface="Calibri"/>
                <a:sym typeface="Calibri"/>
              </a:rPr>
              <a:t>because</a:t>
            </a:r>
            <a:r>
              <a:rPr lang="sv" sz="2000">
                <a:solidFill>
                  <a:schemeClr val="dk1"/>
                </a:solidFill>
                <a:latin typeface="Calibri"/>
                <a:ea typeface="Calibri"/>
                <a:cs typeface="Calibri"/>
                <a:sym typeface="Calibri"/>
              </a:rPr>
              <a:t> of </a:t>
            </a:r>
            <a:r>
              <a:rPr lang="sv" sz="2000">
                <a:solidFill>
                  <a:schemeClr val="dk1"/>
                </a:solidFill>
                <a:latin typeface="Calibri"/>
                <a:ea typeface="Calibri"/>
                <a:cs typeface="Calibri"/>
                <a:sym typeface="Calibri"/>
              </a:rPr>
              <a:t>limitation</a:t>
            </a:r>
            <a:r>
              <a:rPr lang="sv" sz="2000">
                <a:solidFill>
                  <a:schemeClr val="dk1"/>
                </a:solidFill>
                <a:latin typeface="Calibri"/>
                <a:ea typeface="Calibri"/>
                <a:cs typeface="Calibri"/>
                <a:sym typeface="Calibri"/>
              </a:rPr>
              <a:t> of the time, so we used the data that I generated.</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The dataset was created with (fake) data, but our goal was to create it with real and relevant data.</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The result of accuracy was high, this is probably because of overfittting since faked dataset was used.The use of real dataset would probably have a more realistic accuracy.</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5aac8c52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5aac8c52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//Clement</a:t>
            </a:r>
            <a:endParaRPr/>
          </a:p>
          <a:p>
            <a:pPr indent="0" lvl="0" marL="0" rtl="0" algn="l">
              <a:spcBef>
                <a:spcPts val="0"/>
              </a:spcBef>
              <a:spcAft>
                <a:spcPts val="0"/>
              </a:spcAft>
              <a:buNone/>
            </a:pPr>
            <a:r>
              <a:rPr lang="sv"/>
              <a:t>instead of going into the bank vault to get your money, you ask the employee to do it, providing a more secure access to information</a:t>
            </a:r>
            <a:endParaRPr/>
          </a:p>
          <a:p>
            <a:pPr indent="0" lvl="0" marL="0" rtl="0" algn="l">
              <a:spcBef>
                <a:spcPts val="0"/>
              </a:spcBef>
              <a:spcAft>
                <a:spcPts val="0"/>
              </a:spcAft>
              <a:buNone/>
            </a:pPr>
            <a:r>
              <a:rPr lang="sv"/>
              <a:t>For this project, we used a php framework called laravel. The choice was made after a bit of research that concluded that it was simple enough and powerful enough for all our needs. The framework used can be exchanged with any other API framework.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5aac8c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75aac8c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//Clement</a:t>
            </a:r>
            <a:endParaRPr/>
          </a:p>
          <a:p>
            <a:pPr indent="0" lvl="0" marL="0" rtl="0" algn="l">
              <a:spcBef>
                <a:spcPts val="0"/>
              </a:spcBef>
              <a:spcAft>
                <a:spcPts val="0"/>
              </a:spcAft>
              <a:buNone/>
            </a:pPr>
            <a:r>
              <a:rPr lang="sv"/>
              <a:t>For this project, we didn’t really need a hosting solution because we could have done everything locally. </a:t>
            </a:r>
            <a:r>
              <a:rPr lang="sv"/>
              <a:t>However</a:t>
            </a:r>
            <a:r>
              <a:rPr lang="sv"/>
              <a:t>, with the complexity and interconnection of the different parts of the project, it was best to have everything centralized and accessible to </a:t>
            </a:r>
            <a:r>
              <a:rPr lang="sv"/>
              <a:t>every</a:t>
            </a:r>
            <a:r>
              <a:rPr lang="sv"/>
              <a:t> member of the project.</a:t>
            </a:r>
            <a:endParaRPr/>
          </a:p>
          <a:p>
            <a:pPr indent="0" lvl="0" marL="0" rtl="0" algn="l">
              <a:spcBef>
                <a:spcPts val="0"/>
              </a:spcBef>
              <a:spcAft>
                <a:spcPts val="0"/>
              </a:spcAft>
              <a:buNone/>
            </a:pPr>
            <a:r>
              <a:rPr lang="sv"/>
              <a:t>When we had to choose, we went with google cloud for its ease of use, performance and familiarity for some of the group </a:t>
            </a:r>
            <a:r>
              <a:rPr lang="sv"/>
              <a:t>members. </a:t>
            </a:r>
            <a:endParaRPr/>
          </a:p>
          <a:p>
            <a:pPr indent="0" lvl="0" marL="0" rtl="0" algn="l">
              <a:spcBef>
                <a:spcPts val="0"/>
              </a:spcBef>
              <a:spcAft>
                <a:spcPts val="0"/>
              </a:spcAft>
              <a:buNone/>
            </a:pPr>
            <a:r>
              <a:rPr lang="sv"/>
              <a:t>Google Cloud is a hosting platform that s used by millions of people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5ab107da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75ab107da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Every services was finally implemented in </a:t>
            </a:r>
            <a:r>
              <a:rPr lang="sv"/>
              <a:t>google</a:t>
            </a:r>
            <a:r>
              <a:rPr lang="sv"/>
              <a:t> cloud following this diagram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3519603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3519603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90000"/>
              </a:lnSpc>
              <a:spcBef>
                <a:spcPts val="500"/>
              </a:spcBef>
              <a:spcAft>
                <a:spcPts val="0"/>
              </a:spcAft>
              <a:buNone/>
            </a:pPr>
            <a:r>
              <a:rPr lang="sv" sz="1600">
                <a:solidFill>
                  <a:schemeClr val="dk1"/>
                </a:solidFill>
              </a:rPr>
              <a:t>//Wisam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-It’s now more important than ever to think about how we can work and live with sustainability in mind.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-The Swedish registration office has the idea that by helping the new entrepreneur to think about sustainability even before the company is created.</a:t>
            </a:r>
            <a:endParaRPr sz="16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600">
                <a:solidFill>
                  <a:schemeClr val="dk1"/>
                </a:solidFill>
              </a:rPr>
              <a:t>-It could help the company to make a large positive impact on the </a:t>
            </a:r>
            <a:r>
              <a:rPr lang="sv" sz="1600">
                <a:solidFill>
                  <a:schemeClr val="dk1"/>
                </a:solidFill>
              </a:rPr>
              <a:t>climat</a:t>
            </a:r>
            <a:r>
              <a:rPr lang="sv" sz="1600">
                <a:solidFill>
                  <a:schemeClr val="dk1"/>
                </a:solidFill>
              </a:rPr>
              <a:t> in the longer run.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-The idea for helping the new entrepreneur is to create an AI-driven sustainability barometer for companies to test their business idea.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-This tool will help companies reach the  United Nations UN’s 17 goals for sustainable </a:t>
            </a:r>
            <a:r>
              <a:rPr lang="sv" sz="1600">
                <a:solidFill>
                  <a:schemeClr val="dk1"/>
                </a:solidFill>
              </a:rPr>
              <a:t>develop¨ment</a:t>
            </a:r>
            <a:r>
              <a:rPr lang="sv" sz="1600">
                <a:solidFill>
                  <a:schemeClr val="dk1"/>
                </a:solidFill>
              </a:rPr>
              <a:t>. </a:t>
            </a:r>
            <a:endParaRPr sz="1600">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3519603e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3519603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90000"/>
              </a:lnSpc>
              <a:spcBef>
                <a:spcPts val="500"/>
              </a:spcBef>
              <a:spcAft>
                <a:spcPts val="0"/>
              </a:spcAft>
              <a:buNone/>
            </a:pPr>
            <a:r>
              <a:rPr lang="sv" sz="1200">
                <a:solidFill>
                  <a:schemeClr val="dk1"/>
                </a:solidFill>
              </a:rPr>
              <a:t>//Clement</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For this project, the time was divided into four different sprints lasting 2 weeks each.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On the last days of each sprint, the work will focus more on preparing for the sprint review meetings rather than completing user stories for the actual sprint.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As you can see, the workflow was good and we didn’t </a:t>
            </a:r>
            <a:r>
              <a:rPr lang="sv" sz="1200">
                <a:solidFill>
                  <a:schemeClr val="dk1"/>
                </a:solidFill>
              </a:rPr>
              <a:t>encounter</a:t>
            </a:r>
            <a:r>
              <a:rPr lang="sv" sz="1200">
                <a:solidFill>
                  <a:schemeClr val="dk1"/>
                </a:solidFill>
              </a:rPr>
              <a:t> major obstacles.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Sprint 1 : preparation, 2 start development, 3 improving development and integrating services, 4 fixing and testing.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75aac8c5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75aac8c5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Lovisa</a:t>
            </a:r>
            <a:endParaRPr/>
          </a:p>
          <a:p>
            <a:pPr indent="0" lvl="0" marL="0" rtl="0" algn="l">
              <a:spcBef>
                <a:spcPts val="0"/>
              </a:spcBef>
              <a:spcAft>
                <a:spcPts val="0"/>
              </a:spcAft>
              <a:buNone/>
            </a:pPr>
            <a:r>
              <a:rPr lang="sv" sz="1400"/>
              <a:t>The SWOT- analysis demonstrates the internal </a:t>
            </a:r>
            <a:r>
              <a:rPr lang="sv" sz="1400"/>
              <a:t>categories</a:t>
            </a:r>
            <a:r>
              <a:rPr lang="sv" sz="1400"/>
              <a:t> “strengths” and “weaknesses” and the external </a:t>
            </a:r>
            <a:r>
              <a:rPr lang="sv" sz="1400"/>
              <a:t>categories</a:t>
            </a:r>
            <a:r>
              <a:rPr lang="sv" sz="1400"/>
              <a:t> “opportunities” and “threats”. One of the biggest </a:t>
            </a:r>
            <a:r>
              <a:rPr lang="sv" sz="1400"/>
              <a:t>strengths</a:t>
            </a:r>
            <a:r>
              <a:rPr lang="sv" sz="1400"/>
              <a:t> this service holds, is that it will be used by an authority which will result in that </a:t>
            </a:r>
            <a:r>
              <a:rPr lang="sv" sz="1400">
                <a:solidFill>
                  <a:schemeClr val="dk1"/>
                </a:solidFill>
              </a:rPr>
              <a:t>many people will be exposed to the service and might thereby use it. A weakness for this project has been the small time frame. The biggest opportunity for the sustainability barometer is that it regards an up to date subject. There is a will among people to be more sustainable. The biggest threat of the solution is greenwashing where people only uses the service for marketing themselves when in reality the might not be as sustainable as thy say. </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7fc5b336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77fc5b336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Lovisa </a:t>
            </a:r>
            <a:endParaRPr/>
          </a:p>
          <a:p>
            <a:pPr indent="0" lvl="0" marL="0" rtl="0" algn="l">
              <a:lnSpc>
                <a:spcPct val="115000"/>
              </a:lnSpc>
              <a:spcBef>
                <a:spcPts val="0"/>
              </a:spcBef>
              <a:spcAft>
                <a:spcPts val="0"/>
              </a:spcAft>
              <a:buClr>
                <a:schemeClr val="dk1"/>
              </a:buClr>
              <a:buSzPts val="1100"/>
              <a:buFont typeface="Arial"/>
              <a:buNone/>
            </a:pPr>
            <a:r>
              <a:rPr lang="sv" sz="1200">
                <a:solidFill>
                  <a:schemeClr val="dk1"/>
                </a:solidFill>
              </a:rPr>
              <a:t>This table shows an </a:t>
            </a:r>
            <a:r>
              <a:rPr lang="sv" sz="1200">
                <a:solidFill>
                  <a:schemeClr val="dk1"/>
                </a:solidFill>
              </a:rPr>
              <a:t>extract</a:t>
            </a:r>
            <a:r>
              <a:rPr lang="sv" sz="1200">
                <a:solidFill>
                  <a:schemeClr val="dk1"/>
                </a:solidFill>
              </a:rPr>
              <a:t> of tasks that were tested during the user tests that were arranged. Tasks such as the example “find two ways to </a:t>
            </a:r>
            <a:r>
              <a:rPr lang="sv" sz="1200">
                <a:solidFill>
                  <a:schemeClr val="dk1"/>
                </a:solidFill>
              </a:rPr>
              <a:t>access</a:t>
            </a:r>
            <a:r>
              <a:rPr lang="sv" sz="1200">
                <a:solidFill>
                  <a:schemeClr val="dk1"/>
                </a:solidFill>
              </a:rPr>
              <a:t> your result later” were asked. Expected results for the tasks were defined and actual results were measured. Some of the most common needs for </a:t>
            </a:r>
            <a:r>
              <a:rPr lang="sv" sz="1200">
                <a:solidFill>
                  <a:schemeClr val="dk1"/>
                </a:solidFill>
              </a:rPr>
              <a:t>improvements</a:t>
            </a:r>
            <a:r>
              <a:rPr lang="sv" sz="1200">
                <a:solidFill>
                  <a:schemeClr val="dk1"/>
                </a:solidFill>
              </a:rPr>
              <a:t> the user test showed were not to use red color for buttons since the test people </a:t>
            </a:r>
            <a:r>
              <a:rPr lang="sv" sz="1200">
                <a:solidFill>
                  <a:schemeClr val="dk1"/>
                </a:solidFill>
              </a:rPr>
              <a:t>thought</a:t>
            </a:r>
            <a:r>
              <a:rPr lang="sv" sz="1200">
                <a:solidFill>
                  <a:schemeClr val="dk1"/>
                </a:solidFill>
              </a:rPr>
              <a:t> there buttons were disabled. Also more text for buttons in order to show the function of the button. Some buttons were also hard to recognize as buttons.  </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75ab107d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75ab107d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//Clement</a:t>
            </a:r>
            <a:endParaRPr/>
          </a:p>
          <a:p>
            <a:pPr indent="0" lvl="0" marL="0" rtl="0" algn="l">
              <a:spcBef>
                <a:spcPts val="0"/>
              </a:spcBef>
              <a:spcAft>
                <a:spcPts val="0"/>
              </a:spcAft>
              <a:buNone/>
            </a:pPr>
            <a:r>
              <a:rPr lang="sv"/>
              <a:t>we managed to get all the main </a:t>
            </a:r>
            <a:r>
              <a:rPr lang="sv"/>
              <a:t>requirements done such as</a:t>
            </a:r>
            <a:endParaRPr/>
          </a:p>
          <a:p>
            <a:pPr indent="0" lvl="0" marL="0" rtl="0" algn="l">
              <a:spcBef>
                <a:spcPts val="0"/>
              </a:spcBef>
              <a:spcAft>
                <a:spcPts val="0"/>
              </a:spcAft>
              <a:buNone/>
            </a:pPr>
            <a:r>
              <a:rPr lang="sv"/>
              <a:t>before shipping the product, we still have to : </a:t>
            </a:r>
            <a:r>
              <a:rPr lang="sv"/>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75ab107d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75ab107d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sv" sz="1500">
                <a:solidFill>
                  <a:srgbClr val="595959"/>
                </a:solidFill>
              </a:rPr>
              <a:t>//Wisam </a:t>
            </a:r>
            <a:endParaRPr sz="1500">
              <a:solidFill>
                <a:srgbClr val="595959"/>
              </a:solidFill>
            </a:endParaRPr>
          </a:p>
          <a:p>
            <a:pPr indent="0" lvl="0" marL="457200" rtl="0" algn="l">
              <a:lnSpc>
                <a:spcPct val="115000"/>
              </a:lnSpc>
              <a:spcBef>
                <a:spcPts val="1200"/>
              </a:spcBef>
              <a:spcAft>
                <a:spcPts val="0"/>
              </a:spcAft>
              <a:buNone/>
            </a:pPr>
            <a:r>
              <a:rPr lang="sv" sz="1500">
                <a:solidFill>
                  <a:srgbClr val="595959"/>
                </a:solidFill>
              </a:rPr>
              <a:t>we have a many point that we can keep in mind for the future.</a:t>
            </a:r>
            <a:endParaRPr sz="1500">
              <a:solidFill>
                <a:srgbClr val="595959"/>
              </a:solidFill>
            </a:endParaRPr>
          </a:p>
          <a:p>
            <a:pPr indent="-330200" lvl="0" marL="457200" rtl="0" algn="l">
              <a:lnSpc>
                <a:spcPct val="115000"/>
              </a:lnSpc>
              <a:spcBef>
                <a:spcPts val="1200"/>
              </a:spcBef>
              <a:spcAft>
                <a:spcPts val="0"/>
              </a:spcAft>
              <a:buClr>
                <a:srgbClr val="595959"/>
              </a:buClr>
              <a:buSzPts val="1600"/>
              <a:buChar char="●"/>
            </a:pPr>
            <a:r>
              <a:rPr lang="sv" sz="1600">
                <a:solidFill>
                  <a:srgbClr val="595959"/>
                </a:solidFill>
              </a:rPr>
              <a:t>Having weighted questions : because it will improve AI processing and it is useful to assess the sustainability of businesses that are unusual. </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sv" sz="1600">
                <a:solidFill>
                  <a:srgbClr val="595959"/>
                </a:solidFill>
              </a:rPr>
              <a:t>Training the AI on a dataset from real user inputs because it Could improve the AI processing and would reflect the real world</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sv" sz="1600">
                <a:solidFill>
                  <a:srgbClr val="595959"/>
                </a:solidFill>
              </a:rPr>
              <a:t>Integrating our solution to existing websites (Verksamt, bolagsverket…) This could be useful to reach entrepreneurs that would need our solution</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sv" sz="1600">
                <a:solidFill>
                  <a:srgbClr val="595959"/>
                </a:solidFill>
              </a:rPr>
              <a:t>Adding a rating and complaints system to improve AI training and also to learn from user experience</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sv" sz="1600">
                <a:solidFill>
                  <a:srgbClr val="595959"/>
                </a:solidFill>
              </a:rPr>
              <a:t>Letting other companies access the data, To build a global knowledge (--of sustainability and improving the world–)</a:t>
            </a:r>
            <a:endParaRPr sz="1600">
              <a:solidFill>
                <a:srgbClr val="595959"/>
              </a:solidFill>
            </a:endParaRPr>
          </a:p>
          <a:p>
            <a:pPr indent="-311150" lvl="0" marL="457200" rtl="0" algn="l">
              <a:lnSpc>
                <a:spcPct val="115000"/>
              </a:lnSpc>
              <a:spcBef>
                <a:spcPts val="0"/>
              </a:spcBef>
              <a:spcAft>
                <a:spcPts val="0"/>
              </a:spcAft>
              <a:buClr>
                <a:srgbClr val="595959"/>
              </a:buClr>
              <a:buSzPts val="1300"/>
              <a:buChar char="●"/>
            </a:pPr>
            <a:r>
              <a:rPr lang="sv" sz="1600">
                <a:solidFill>
                  <a:srgbClr val="595959"/>
                </a:solidFill>
              </a:rPr>
              <a:t>Adding incentives for entrepreneurs for example a certificate of sustainability to motivate people to take the test</a:t>
            </a:r>
            <a:r>
              <a:rPr lang="sv">
                <a:solidFill>
                  <a:srgbClr val="595959"/>
                </a:solidFill>
              </a:rPr>
              <a:t> </a:t>
            </a:r>
            <a:endParaRPr sz="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3519603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3519603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So that was </a:t>
            </a:r>
            <a:r>
              <a:rPr lang="sv"/>
              <a:t>our project. Thank you for listening to 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Feedback: </a:t>
            </a:r>
            <a:endParaRPr/>
          </a:p>
          <a:p>
            <a:pPr indent="0" lvl="0" marL="0" rtl="0" algn="l">
              <a:spcBef>
                <a:spcPts val="0"/>
              </a:spcBef>
              <a:spcAft>
                <a:spcPts val="0"/>
              </a:spcAft>
              <a:buNone/>
            </a:pPr>
            <a:r>
              <a:rPr lang="sv"/>
              <a:t>some of the pictures reforce make stronger . Specialle first one and the last one. Slide 2 make stronger.Cleaner and more alike pictures during the whole presentation. Access the graphical profile for bolagsverket. acess througt the intranet.  Time for the whole form? Prove that a company started of with using the sustainability barometer. Might be a good idea to tell why AI is a good thing to use in solution such as this. Since we talking about AI as a selling point. We must say we tested different AI models and compared accuracy. How can we develop solution to see if companies are greenwashing. Add page number for seeing progress. We in EU are not allowed to used cloud services for bolagsverket as an authority. Can you move this to internal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talk about the effects of our solution</a:t>
            </a:r>
            <a:endParaRPr/>
          </a:p>
          <a:p>
            <a:pPr indent="0" lvl="0" marL="0" rtl="0" algn="l">
              <a:spcBef>
                <a:spcPts val="0"/>
              </a:spcBef>
              <a:spcAft>
                <a:spcPts val="0"/>
              </a:spcAft>
              <a:buNone/>
            </a:pPr>
            <a:r>
              <a:rPr lang="sv"/>
              <a:t>change pictures for the pitch </a:t>
            </a:r>
            <a:endParaRPr/>
          </a:p>
          <a:p>
            <a:pPr indent="0" lvl="0" marL="0" rtl="0" algn="l">
              <a:spcBef>
                <a:spcPts val="0"/>
              </a:spcBef>
              <a:spcAft>
                <a:spcPts val="0"/>
              </a:spcAft>
              <a:buNone/>
            </a:pPr>
            <a:r>
              <a:rPr lang="sv"/>
              <a:t>images should follow the same graphic design → follow bolagsverket guidelines (template)</a:t>
            </a:r>
            <a:endParaRPr/>
          </a:p>
          <a:p>
            <a:pPr indent="0" lvl="0" marL="0" rtl="0" algn="l">
              <a:spcBef>
                <a:spcPts val="0"/>
              </a:spcBef>
              <a:spcAft>
                <a:spcPts val="0"/>
              </a:spcAft>
              <a:buNone/>
            </a:pPr>
            <a:r>
              <a:rPr lang="sv"/>
              <a:t>mention a range of time it takes to take the test</a:t>
            </a:r>
            <a:endParaRPr/>
          </a:p>
          <a:p>
            <a:pPr indent="0" lvl="0" marL="0" rtl="0" algn="l">
              <a:spcBef>
                <a:spcPts val="0"/>
              </a:spcBef>
              <a:spcAft>
                <a:spcPts val="0"/>
              </a:spcAft>
              <a:buNone/>
            </a:pPr>
            <a:r>
              <a:rPr lang="sv"/>
              <a:t>invest 10min into this and gain a lot</a:t>
            </a:r>
            <a:endParaRPr/>
          </a:p>
          <a:p>
            <a:pPr indent="0" lvl="0" marL="0" rtl="0" algn="l">
              <a:spcBef>
                <a:spcPts val="0"/>
              </a:spcBef>
              <a:spcAft>
                <a:spcPts val="0"/>
              </a:spcAft>
              <a:buNone/>
            </a:pPr>
            <a:r>
              <a:rPr lang="sv"/>
              <a:t>why is AI a good approach compared to the others, which approaches can Bolagsverket take to prevent greenwashing </a:t>
            </a:r>
            <a:endParaRPr/>
          </a:p>
          <a:p>
            <a:pPr indent="0" lvl="0" marL="0" rtl="0" algn="l">
              <a:spcBef>
                <a:spcPts val="0"/>
              </a:spcBef>
              <a:spcAft>
                <a:spcPts val="0"/>
              </a:spcAft>
              <a:buNone/>
            </a:pPr>
            <a:r>
              <a:rPr lang="sv"/>
              <a:t>page numbers </a:t>
            </a:r>
            <a:endParaRPr/>
          </a:p>
          <a:p>
            <a:pPr indent="0" lvl="0" marL="0" rtl="0" algn="l">
              <a:spcBef>
                <a:spcPts val="0"/>
              </a:spcBef>
              <a:spcAft>
                <a:spcPts val="0"/>
              </a:spcAft>
              <a:buNone/>
            </a:pPr>
            <a:r>
              <a:rPr lang="sv"/>
              <a:t>what could have been done differently</a:t>
            </a:r>
            <a:endParaRPr/>
          </a:p>
          <a:p>
            <a:pPr indent="0" lvl="0" marL="0" rtl="0" algn="l">
              <a:spcBef>
                <a:spcPts val="0"/>
              </a:spcBef>
              <a:spcAft>
                <a:spcPts val="0"/>
              </a:spcAft>
              <a:buNone/>
            </a:pPr>
            <a:r>
              <a:rPr lang="sv"/>
              <a:t>journey</a:t>
            </a:r>
            <a:endParaRPr/>
          </a:p>
          <a:p>
            <a:pPr indent="0" lvl="0" marL="0" rtl="0" algn="l">
              <a:spcBef>
                <a:spcPts val="0"/>
              </a:spcBef>
              <a:spcAft>
                <a:spcPts val="0"/>
              </a:spcAft>
              <a:buNone/>
            </a:pPr>
            <a:r>
              <a:rPr lang="sv"/>
              <a:t>make a sprint retrospective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3519603e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3519603e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500"/>
              </a:spcBef>
              <a:spcAft>
                <a:spcPts val="0"/>
              </a:spcAft>
              <a:buNone/>
            </a:pPr>
            <a:r>
              <a:rPr lang="sv" sz="1200">
                <a:solidFill>
                  <a:schemeClr val="dk1"/>
                </a:solidFill>
              </a:rPr>
              <a:t>//Lovisa .</a:t>
            </a:r>
            <a:endParaRPr sz="1200">
              <a:solidFill>
                <a:schemeClr val="dk1"/>
              </a:solidFill>
            </a:endParaRPr>
          </a:p>
          <a:p>
            <a:pPr indent="0" lvl="0" marL="0" rtl="0" algn="just">
              <a:lnSpc>
                <a:spcPct val="90000"/>
              </a:lnSpc>
              <a:spcBef>
                <a:spcPts val="500"/>
              </a:spcBef>
              <a:spcAft>
                <a:spcPts val="0"/>
              </a:spcAft>
              <a:buNone/>
            </a:pPr>
            <a:r>
              <a:rPr lang="sv" sz="1200">
                <a:solidFill>
                  <a:schemeClr val="dk1"/>
                </a:solidFill>
              </a:rPr>
              <a:t>In this project, the work was </a:t>
            </a:r>
            <a:r>
              <a:rPr b="1" lang="sv" sz="1200">
                <a:solidFill>
                  <a:schemeClr val="dk1"/>
                </a:solidFill>
              </a:rPr>
              <a:t>structured and conducted </a:t>
            </a:r>
            <a:r>
              <a:rPr lang="sv" sz="1200">
                <a:solidFill>
                  <a:schemeClr val="dk1"/>
                </a:solidFill>
              </a:rPr>
              <a:t>using a combination between two agile methods, Scrum and Design Thinking. </a:t>
            </a:r>
            <a:endParaRPr sz="1200">
              <a:solidFill>
                <a:schemeClr val="dk1"/>
              </a:solidFill>
            </a:endParaRPr>
          </a:p>
          <a:p>
            <a:pPr indent="0" lvl="0" marL="0" rtl="0" algn="just">
              <a:lnSpc>
                <a:spcPct val="90000"/>
              </a:lnSpc>
              <a:spcBef>
                <a:spcPts val="500"/>
              </a:spcBef>
              <a:spcAft>
                <a:spcPts val="0"/>
              </a:spcAft>
              <a:buNone/>
            </a:pPr>
            <a:r>
              <a:t/>
            </a:r>
            <a:endParaRPr sz="1200">
              <a:solidFill>
                <a:schemeClr val="dk1"/>
              </a:solidFill>
            </a:endParaRPr>
          </a:p>
          <a:p>
            <a:pPr indent="0" lvl="0" marL="0" rtl="0" algn="just">
              <a:lnSpc>
                <a:spcPct val="90000"/>
              </a:lnSpc>
              <a:spcBef>
                <a:spcPts val="500"/>
              </a:spcBef>
              <a:spcAft>
                <a:spcPts val="0"/>
              </a:spcAft>
              <a:buNone/>
            </a:pPr>
            <a:r>
              <a:rPr b="1" lang="sv" sz="1200">
                <a:solidFill>
                  <a:schemeClr val="dk1"/>
                </a:solidFill>
              </a:rPr>
              <a:t>The scrum method </a:t>
            </a:r>
            <a:r>
              <a:rPr lang="sv" sz="1200">
                <a:solidFill>
                  <a:schemeClr val="dk1"/>
                </a:solidFill>
              </a:rPr>
              <a:t>is based on </a:t>
            </a:r>
            <a:r>
              <a:rPr b="1" lang="sv" sz="1200">
                <a:solidFill>
                  <a:schemeClr val="dk1"/>
                </a:solidFill>
              </a:rPr>
              <a:t>timeboxing</a:t>
            </a:r>
            <a:r>
              <a:rPr lang="sv" sz="1200">
                <a:solidFill>
                  <a:schemeClr val="dk1"/>
                </a:solidFill>
              </a:rPr>
              <a:t>. Therefore work were divided into different </a:t>
            </a:r>
            <a:r>
              <a:rPr b="1" lang="sv" sz="1200">
                <a:solidFill>
                  <a:schemeClr val="dk1"/>
                </a:solidFill>
              </a:rPr>
              <a:t>sprints</a:t>
            </a:r>
            <a:r>
              <a:rPr lang="sv" sz="1200">
                <a:solidFill>
                  <a:schemeClr val="dk1"/>
                </a:solidFill>
              </a:rPr>
              <a:t>. The reason why the Scrum method decided to be </a:t>
            </a:r>
            <a:r>
              <a:rPr lang="sv" sz="1200">
                <a:solidFill>
                  <a:schemeClr val="dk1"/>
                </a:solidFill>
              </a:rPr>
              <a:t>used</a:t>
            </a:r>
            <a:r>
              <a:rPr lang="sv" sz="1200">
                <a:solidFill>
                  <a:schemeClr val="dk1"/>
                </a:solidFill>
              </a:rPr>
              <a:t> used in this project is because it is suitable for small groups and provides quick prototyping.</a:t>
            </a:r>
            <a:endParaRPr sz="1200">
              <a:solidFill>
                <a:schemeClr val="dk1"/>
              </a:solidFill>
            </a:endParaRPr>
          </a:p>
          <a:p>
            <a:pPr indent="0" lvl="0" marL="0" rtl="0" algn="just">
              <a:lnSpc>
                <a:spcPct val="90000"/>
              </a:lnSpc>
              <a:spcBef>
                <a:spcPts val="500"/>
              </a:spcBef>
              <a:spcAft>
                <a:spcPts val="0"/>
              </a:spcAft>
              <a:buNone/>
            </a:pPr>
            <a:r>
              <a:rPr b="1" lang="sv" sz="1200">
                <a:solidFill>
                  <a:schemeClr val="dk1"/>
                </a:solidFill>
              </a:rPr>
              <a:t>Design thinking</a:t>
            </a:r>
            <a:r>
              <a:rPr lang="sv" sz="1200">
                <a:solidFill>
                  <a:schemeClr val="dk1"/>
                </a:solidFill>
              </a:rPr>
              <a:t> ia a methodology where the project is divided into the different phases</a:t>
            </a:r>
            <a:r>
              <a:rPr b="1" lang="sv" sz="1200">
                <a:solidFill>
                  <a:schemeClr val="dk1"/>
                </a:solidFill>
              </a:rPr>
              <a:t> empathize, define, ideate, prototype and test. </a:t>
            </a:r>
            <a:r>
              <a:rPr lang="sv" sz="1200">
                <a:solidFill>
                  <a:schemeClr val="dk1"/>
                </a:solidFill>
              </a:rPr>
              <a:t> .</a:t>
            </a:r>
            <a:endParaRPr sz="1200">
              <a:solidFill>
                <a:schemeClr val="dk1"/>
              </a:solidFill>
            </a:endParaRPr>
          </a:p>
          <a:p>
            <a:pPr indent="0" lvl="0" marL="0" rtl="0" algn="just">
              <a:lnSpc>
                <a:spcPct val="90000"/>
              </a:lnSpc>
              <a:spcBef>
                <a:spcPts val="500"/>
              </a:spcBef>
              <a:spcAft>
                <a:spcPts val="0"/>
              </a:spcAft>
              <a:buNone/>
            </a:pPr>
            <a:r>
              <a:rPr lang="sv" sz="1200">
                <a:solidFill>
                  <a:schemeClr val="dk1"/>
                </a:solidFill>
              </a:rPr>
              <a:t>The Design Thinking in this project worked as a complement to scrum because the phases were used in order to structure work within the sprints. This means that for each sprint in the project, work was executed according to the phases in design thinking. This created an improvement for each sprint and </a:t>
            </a:r>
            <a:r>
              <a:rPr lang="sv" sz="1200">
                <a:solidFill>
                  <a:schemeClr val="dk1"/>
                </a:solidFill>
              </a:rPr>
              <a:t>contributed</a:t>
            </a:r>
            <a:r>
              <a:rPr lang="sv" sz="1200">
                <a:solidFill>
                  <a:schemeClr val="dk1"/>
                </a:solidFill>
              </a:rPr>
              <a:t> to an iterative result.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3519603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3519603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500"/>
              </a:spcBef>
              <a:spcAft>
                <a:spcPts val="0"/>
              </a:spcAft>
              <a:buNone/>
            </a:pPr>
            <a:r>
              <a:rPr lang="sv" sz="1200">
                <a:solidFill>
                  <a:schemeClr val="dk1"/>
                </a:solidFill>
              </a:rPr>
              <a:t>// Lovisa </a:t>
            </a:r>
            <a:endParaRPr sz="1200">
              <a:solidFill>
                <a:schemeClr val="dk1"/>
              </a:solidFill>
            </a:endParaRPr>
          </a:p>
          <a:p>
            <a:pPr indent="0" lvl="0" marL="0" rtl="0" algn="just">
              <a:lnSpc>
                <a:spcPct val="90000"/>
              </a:lnSpc>
              <a:spcBef>
                <a:spcPts val="500"/>
              </a:spcBef>
              <a:spcAft>
                <a:spcPts val="0"/>
              </a:spcAft>
              <a:buClr>
                <a:schemeClr val="dk1"/>
              </a:buClr>
              <a:buSzPts val="1100"/>
              <a:buFont typeface="Arial"/>
              <a:buNone/>
            </a:pPr>
            <a:r>
              <a:rPr lang="sv" sz="1400">
                <a:solidFill>
                  <a:schemeClr val="dk1"/>
                </a:solidFill>
              </a:rPr>
              <a:t>In order to gather information for the </a:t>
            </a:r>
            <a:r>
              <a:rPr lang="sv" sz="1400">
                <a:solidFill>
                  <a:schemeClr val="dk1"/>
                </a:solidFill>
              </a:rPr>
              <a:t>requirement</a:t>
            </a:r>
            <a:r>
              <a:rPr lang="sv" sz="1400">
                <a:solidFill>
                  <a:schemeClr val="dk1"/>
                </a:solidFill>
              </a:rPr>
              <a:t> collection three sources were </a:t>
            </a:r>
            <a:r>
              <a:rPr lang="sv" sz="1400">
                <a:solidFill>
                  <a:schemeClr val="dk1"/>
                </a:solidFill>
              </a:rPr>
              <a:t>mainly</a:t>
            </a:r>
            <a:r>
              <a:rPr lang="sv" sz="1400">
                <a:solidFill>
                  <a:schemeClr val="dk1"/>
                </a:solidFill>
              </a:rPr>
              <a:t> uses. The majority of information were </a:t>
            </a:r>
            <a:r>
              <a:rPr lang="sv" sz="1400">
                <a:solidFill>
                  <a:schemeClr val="dk1"/>
                </a:solidFill>
              </a:rPr>
              <a:t>gathered</a:t>
            </a:r>
            <a:r>
              <a:rPr lang="sv" sz="1400">
                <a:solidFill>
                  <a:schemeClr val="dk1"/>
                </a:solidFill>
              </a:rPr>
              <a:t> from the project description that were provided in the beginning of the project. But also during meetings with bolagsverket and by taking the intended users opinions into account by investigating what features they would like in a solution such as this one, has helped us to grasp the need. </a:t>
            </a:r>
            <a:r>
              <a:rPr lang="sv" sz="1400">
                <a:solidFill>
                  <a:schemeClr val="dk1"/>
                </a:solidFill>
              </a:rPr>
              <a:t>With this information gathered the activities use case, impact mapping, user stories and kano model for prioritizing, could been conducted for finally producing the product backlog.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7fc5b3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77fc5b3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Here we can see the use case diagram that was created. It illustrates how </a:t>
            </a:r>
            <a:r>
              <a:rPr lang="sv" sz="1400"/>
              <a:t>different</a:t>
            </a:r>
            <a:r>
              <a:rPr lang="sv" sz="1400"/>
              <a:t> stakeholders is expected to integrate with the service.  The stakeholders from the use case diagram were used as a base when creating the impact map. The impact map illustrates what </a:t>
            </a:r>
            <a:r>
              <a:rPr lang="sv" sz="1400"/>
              <a:t>deliverables</a:t>
            </a:r>
            <a:r>
              <a:rPr lang="sv" sz="1400"/>
              <a:t> (</a:t>
            </a:r>
            <a:r>
              <a:rPr lang="sv" sz="1400"/>
              <a:t>which</a:t>
            </a:r>
            <a:r>
              <a:rPr lang="sv" sz="1400"/>
              <a:t> is the red rectangles) that is needed for stakeholders to impact to the goal of the service.</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7fc5b33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7fc5b33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From the impact map, user stories were then created </a:t>
            </a:r>
            <a:r>
              <a:rPr lang="sv" sz="1400"/>
              <a:t>which</a:t>
            </a:r>
            <a:r>
              <a:rPr lang="sv" sz="1400"/>
              <a:t> were compiled in a product backlog. The orange table is an </a:t>
            </a:r>
            <a:r>
              <a:rPr lang="sv" sz="1400"/>
              <a:t>extract</a:t>
            </a:r>
            <a:r>
              <a:rPr lang="sv" sz="1400"/>
              <a:t> of the complete product </a:t>
            </a:r>
            <a:r>
              <a:rPr lang="sv" sz="1400"/>
              <a:t>backlog</a:t>
            </a:r>
            <a:r>
              <a:rPr lang="sv" sz="1400"/>
              <a:t> conducted. For every user story the </a:t>
            </a:r>
            <a:r>
              <a:rPr lang="sv" sz="1400"/>
              <a:t>actual</a:t>
            </a:r>
            <a:r>
              <a:rPr lang="sv" sz="1400"/>
              <a:t> requirement was also stated. The Kano model was used for deciding </a:t>
            </a:r>
            <a:r>
              <a:rPr lang="sv" sz="1400"/>
              <a:t>which</a:t>
            </a:r>
            <a:r>
              <a:rPr lang="sv" sz="1400"/>
              <a:t> </a:t>
            </a:r>
            <a:r>
              <a:rPr lang="sv" sz="1400"/>
              <a:t>category</a:t>
            </a:r>
            <a:r>
              <a:rPr lang="sv" sz="1400"/>
              <a:t> the </a:t>
            </a:r>
            <a:r>
              <a:rPr lang="sv" sz="1400"/>
              <a:t>requirements</a:t>
            </a:r>
            <a:r>
              <a:rPr lang="sv" sz="1400"/>
              <a:t> belonged to. The product backlog was then </a:t>
            </a:r>
            <a:r>
              <a:rPr lang="sv" sz="1400"/>
              <a:t>transferred</a:t>
            </a:r>
            <a:r>
              <a:rPr lang="sv" sz="1400"/>
              <a:t> to the digital planning tool Trello in order to break down the </a:t>
            </a:r>
            <a:r>
              <a:rPr lang="sv" sz="1400"/>
              <a:t>requirements</a:t>
            </a:r>
            <a:r>
              <a:rPr lang="sv" sz="1400"/>
              <a:t> into </a:t>
            </a:r>
            <a:r>
              <a:rPr lang="sv" sz="1400"/>
              <a:t>activities</a:t>
            </a:r>
            <a:r>
              <a:rPr lang="sv" sz="1400"/>
              <a:t> for the sprint </a:t>
            </a:r>
            <a:r>
              <a:rPr lang="sv" sz="1400"/>
              <a:t>backlogs</a:t>
            </a:r>
            <a:r>
              <a:rPr lang="sv" sz="1400"/>
              <a:t>.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8162e38b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78162e38b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3519603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3519603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//Clément</a:t>
            </a:r>
            <a:endParaRPr/>
          </a:p>
          <a:p>
            <a:pPr indent="-298450" lvl="0" marL="457200" rtl="0" algn="l">
              <a:spcBef>
                <a:spcPts val="0"/>
              </a:spcBef>
              <a:spcAft>
                <a:spcPts val="0"/>
              </a:spcAft>
              <a:buSzPts val="1100"/>
              <a:buChar char="-"/>
            </a:pPr>
            <a:r>
              <a:rPr lang="sv"/>
              <a:t>quite simple in theory</a:t>
            </a:r>
            <a:endParaRPr/>
          </a:p>
          <a:p>
            <a:pPr indent="-298450" lvl="0" marL="457200" rtl="0" algn="l">
              <a:spcBef>
                <a:spcPts val="0"/>
              </a:spcBef>
              <a:spcAft>
                <a:spcPts val="0"/>
              </a:spcAft>
              <a:buSzPts val="1100"/>
              <a:buChar char="-"/>
            </a:pPr>
            <a:r>
              <a:rPr lang="sv"/>
              <a:t>when a new entrepreneur wants to assess his </a:t>
            </a:r>
            <a:r>
              <a:rPr lang="sv"/>
              <a:t>sustainability, can fill a form. </a:t>
            </a:r>
            <a:endParaRPr/>
          </a:p>
          <a:p>
            <a:pPr indent="-298450" lvl="0" marL="457200" rtl="0" algn="l">
              <a:spcBef>
                <a:spcPts val="0"/>
              </a:spcBef>
              <a:spcAft>
                <a:spcPts val="0"/>
              </a:spcAft>
              <a:buSzPts val="1100"/>
              <a:buChar char="-"/>
            </a:pPr>
            <a:r>
              <a:rPr lang="sv"/>
              <a:t>form contains questions about his business idea and collects data</a:t>
            </a:r>
            <a:endParaRPr/>
          </a:p>
          <a:p>
            <a:pPr indent="-298450" lvl="0" marL="457200" rtl="0" algn="l">
              <a:spcBef>
                <a:spcPts val="0"/>
              </a:spcBef>
              <a:spcAft>
                <a:spcPts val="0"/>
              </a:spcAft>
              <a:buSzPts val="1100"/>
              <a:buChar char="-"/>
            </a:pPr>
            <a:r>
              <a:rPr lang="sv"/>
              <a:t>data then used for an AI processing, output is a short analysis of the sustainability. </a:t>
            </a:r>
            <a:endParaRPr/>
          </a:p>
          <a:p>
            <a:pPr indent="-298450" lvl="0" marL="457200" rtl="0" algn="l">
              <a:spcBef>
                <a:spcPts val="0"/>
              </a:spcBef>
              <a:spcAft>
                <a:spcPts val="0"/>
              </a:spcAft>
              <a:buSzPts val="1100"/>
              <a:buChar char="-"/>
            </a:pPr>
            <a:r>
              <a:rPr lang="sv"/>
              <a:t>presented in a nice format to the user in a web page </a:t>
            </a:r>
            <a:endParaRPr/>
          </a:p>
          <a:p>
            <a:pPr indent="-298450" lvl="0" marL="457200" rtl="0" algn="l">
              <a:spcBef>
                <a:spcPts val="0"/>
              </a:spcBef>
              <a:spcAft>
                <a:spcPts val="0"/>
              </a:spcAft>
              <a:buSzPts val="1100"/>
              <a:buChar char="-"/>
            </a:pPr>
            <a:r>
              <a:rPr lang="sv"/>
              <a:t>also presented are some links to articles relevant to the entrepreneur to help make his business more sustainable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0.png"/><Relationship Id="rId6"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24550" y="708050"/>
            <a:ext cx="7145400" cy="862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sv" sz="5000">
                <a:latin typeface="Red Hat Display"/>
                <a:ea typeface="Red Hat Display"/>
                <a:cs typeface="Red Hat Display"/>
                <a:sym typeface="Red Hat Display"/>
              </a:rPr>
              <a:t>Sustainability Barometer</a:t>
            </a:r>
            <a:endParaRPr b="1" sz="5000">
              <a:latin typeface="Red Hat Display"/>
              <a:ea typeface="Red Hat Display"/>
              <a:cs typeface="Red Hat Display"/>
              <a:sym typeface="Red Hat Display"/>
            </a:endParaRPr>
          </a:p>
        </p:txBody>
      </p:sp>
      <p:sp>
        <p:nvSpPr>
          <p:cNvPr id="55" name="Google Shape;55;p13"/>
          <p:cNvSpPr txBox="1"/>
          <p:nvPr>
            <p:ph idx="1" type="subTitle"/>
          </p:nvPr>
        </p:nvSpPr>
        <p:spPr>
          <a:xfrm>
            <a:off x="410950" y="171358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sv"/>
              <a:t>2022-10-28</a:t>
            </a:r>
            <a:endParaRPr/>
          </a:p>
        </p:txBody>
      </p:sp>
      <p:pic>
        <p:nvPicPr>
          <p:cNvPr id="56" name="Google Shape;56;p13"/>
          <p:cNvPicPr preferRelativeResize="0"/>
          <p:nvPr/>
        </p:nvPicPr>
        <p:blipFill>
          <a:blip r:embed="rId3">
            <a:alphaModFix/>
          </a:blip>
          <a:stretch>
            <a:fillRect/>
          </a:stretch>
        </p:blipFill>
        <p:spPr>
          <a:xfrm>
            <a:off x="883700" y="3574375"/>
            <a:ext cx="2914650" cy="638175"/>
          </a:xfrm>
          <a:prstGeom prst="rect">
            <a:avLst/>
          </a:prstGeom>
          <a:noFill/>
          <a:ln>
            <a:noFill/>
          </a:ln>
        </p:spPr>
      </p:pic>
      <p:pic>
        <p:nvPicPr>
          <p:cNvPr id="57" name="Google Shape;57;p13"/>
          <p:cNvPicPr preferRelativeResize="0"/>
          <p:nvPr/>
        </p:nvPicPr>
        <p:blipFill>
          <a:blip r:embed="rId4">
            <a:alphaModFix/>
          </a:blip>
          <a:stretch>
            <a:fillRect/>
          </a:stretch>
        </p:blipFill>
        <p:spPr>
          <a:xfrm>
            <a:off x="6090350" y="3215913"/>
            <a:ext cx="2124075" cy="1143000"/>
          </a:xfrm>
          <a:prstGeom prst="rect">
            <a:avLst/>
          </a:prstGeom>
          <a:noFill/>
          <a:ln>
            <a:noFill/>
          </a:ln>
        </p:spPr>
      </p:pic>
      <p:sp>
        <p:nvSpPr>
          <p:cNvPr id="58" name="Google Shape;58;p13"/>
          <p:cNvSpPr txBox="1"/>
          <p:nvPr/>
        </p:nvSpPr>
        <p:spPr>
          <a:xfrm>
            <a:off x="146350" y="4728000"/>
            <a:ext cx="9049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1500">
                <a:solidFill>
                  <a:srgbClr val="E69138"/>
                </a:solidFill>
              </a:rPr>
              <a:t>Wisam Orabi Alkhen––Mattias Lindblom—-Lovisa Berglund—-Clément Lefebvre—-Ahmad Setoodeh   </a:t>
            </a:r>
            <a:endParaRPr sz="1500">
              <a:solidFill>
                <a:srgbClr val="E69138"/>
              </a:solidFill>
            </a:endParaRPr>
          </a:p>
        </p:txBody>
      </p:sp>
      <p:grpSp>
        <p:nvGrpSpPr>
          <p:cNvPr id="59" name="Google Shape;59;p13"/>
          <p:cNvGrpSpPr/>
          <p:nvPr/>
        </p:nvGrpSpPr>
        <p:grpSpPr>
          <a:xfrm>
            <a:off x="146350" y="443025"/>
            <a:ext cx="1678194" cy="1392850"/>
            <a:chOff x="487150" y="1742275"/>
            <a:chExt cx="1678194" cy="1392850"/>
          </a:xfrm>
        </p:grpSpPr>
        <p:pic>
          <p:nvPicPr>
            <p:cNvPr id="60" name="Google Shape;60;p13"/>
            <p:cNvPicPr preferRelativeResize="0"/>
            <p:nvPr/>
          </p:nvPicPr>
          <p:blipFill>
            <a:blip r:embed="rId5">
              <a:alphaModFix/>
            </a:blip>
            <a:stretch>
              <a:fillRect/>
            </a:stretch>
          </p:blipFill>
          <p:spPr>
            <a:xfrm>
              <a:off x="1148925" y="1742275"/>
              <a:ext cx="734700" cy="734700"/>
            </a:xfrm>
            <a:prstGeom prst="rect">
              <a:avLst/>
            </a:prstGeom>
            <a:noFill/>
            <a:ln>
              <a:noFill/>
            </a:ln>
          </p:spPr>
        </p:pic>
        <p:pic>
          <p:nvPicPr>
            <p:cNvPr id="61" name="Google Shape;61;p13"/>
            <p:cNvPicPr preferRelativeResize="0"/>
            <p:nvPr/>
          </p:nvPicPr>
          <p:blipFill>
            <a:blip r:embed="rId6">
              <a:alphaModFix/>
            </a:blip>
            <a:stretch>
              <a:fillRect/>
            </a:stretch>
          </p:blipFill>
          <p:spPr>
            <a:xfrm rot="541226">
              <a:off x="1357323" y="2186423"/>
              <a:ext cx="753603" cy="753603"/>
            </a:xfrm>
            <a:prstGeom prst="rect">
              <a:avLst/>
            </a:prstGeom>
            <a:noFill/>
            <a:ln>
              <a:noFill/>
            </a:ln>
          </p:spPr>
        </p:pic>
        <p:pic>
          <p:nvPicPr>
            <p:cNvPr id="62" name="Google Shape;62;p13"/>
            <p:cNvPicPr preferRelativeResize="0"/>
            <p:nvPr/>
          </p:nvPicPr>
          <p:blipFill>
            <a:blip r:embed="rId7">
              <a:alphaModFix/>
            </a:blip>
            <a:stretch>
              <a:fillRect/>
            </a:stretch>
          </p:blipFill>
          <p:spPr>
            <a:xfrm flipH="1" rot="-736761">
              <a:off x="590537" y="1942312"/>
              <a:ext cx="1089426" cy="108942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441625" y="1117900"/>
            <a:ext cx="6156900" cy="3037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sv"/>
              <a:t>Our goals UI</a:t>
            </a:r>
            <a:endParaRPr/>
          </a:p>
          <a:p>
            <a:pPr indent="-342900" lvl="0" marL="457200" rtl="0" algn="l">
              <a:lnSpc>
                <a:spcPct val="200000"/>
              </a:lnSpc>
              <a:spcBef>
                <a:spcPts val="0"/>
              </a:spcBef>
              <a:spcAft>
                <a:spcPts val="0"/>
              </a:spcAft>
              <a:buSzPts val="1800"/>
              <a:buChar char="●"/>
            </a:pPr>
            <a:r>
              <a:rPr lang="sv"/>
              <a:t>Tools</a:t>
            </a:r>
            <a:endParaRPr/>
          </a:p>
          <a:p>
            <a:pPr indent="-342900" lvl="0" marL="457200" rtl="0" algn="l">
              <a:spcBef>
                <a:spcPts val="0"/>
              </a:spcBef>
              <a:spcAft>
                <a:spcPts val="0"/>
              </a:spcAft>
              <a:buSzPts val="1800"/>
              <a:buChar char="●"/>
            </a:pPr>
            <a:r>
              <a:rPr lang="sv"/>
              <a:t>Result</a:t>
            </a:r>
            <a:endParaRPr/>
          </a:p>
        </p:txBody>
      </p:sp>
      <p:sp>
        <p:nvSpPr>
          <p:cNvPr id="177" name="Google Shape;17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Front end</a:t>
            </a:r>
            <a:endParaRPr/>
          </a:p>
        </p:txBody>
      </p:sp>
      <p:pic>
        <p:nvPicPr>
          <p:cNvPr id="178" name="Google Shape;178;p22"/>
          <p:cNvPicPr preferRelativeResize="0"/>
          <p:nvPr/>
        </p:nvPicPr>
        <p:blipFill>
          <a:blip r:embed="rId3">
            <a:alphaModFix/>
          </a:blip>
          <a:stretch>
            <a:fillRect/>
          </a:stretch>
        </p:blipFill>
        <p:spPr>
          <a:xfrm>
            <a:off x="3116800" y="2340800"/>
            <a:ext cx="5475024" cy="2557075"/>
          </a:xfrm>
          <a:prstGeom prst="rect">
            <a:avLst/>
          </a:prstGeom>
          <a:noFill/>
          <a:ln>
            <a:noFill/>
          </a:ln>
        </p:spPr>
      </p:pic>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Landing page</a:t>
            </a:r>
            <a:endParaRPr/>
          </a:p>
        </p:txBody>
      </p:sp>
      <p:sp>
        <p:nvSpPr>
          <p:cNvPr id="185" name="Google Shape;18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3"/>
          <p:cNvPicPr preferRelativeResize="0"/>
          <p:nvPr/>
        </p:nvPicPr>
        <p:blipFill>
          <a:blip r:embed="rId3">
            <a:alphaModFix/>
          </a:blip>
          <a:stretch>
            <a:fillRect/>
          </a:stretch>
        </p:blipFill>
        <p:spPr>
          <a:xfrm>
            <a:off x="184013" y="714675"/>
            <a:ext cx="8775974" cy="4292000"/>
          </a:xfrm>
          <a:prstGeom prst="rect">
            <a:avLst/>
          </a:prstGeom>
          <a:noFill/>
          <a:ln>
            <a:noFill/>
          </a:ln>
        </p:spPr>
      </p:pic>
      <p:sp>
        <p:nvSpPr>
          <p:cNvPr id="187" name="Google Shape;18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311700" y="168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Information Page</a:t>
            </a:r>
            <a:endParaRPr/>
          </a:p>
        </p:txBody>
      </p:sp>
      <p:sp>
        <p:nvSpPr>
          <p:cNvPr id="193" name="Google Shape;19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4"/>
          <p:cNvPicPr preferRelativeResize="0"/>
          <p:nvPr/>
        </p:nvPicPr>
        <p:blipFill>
          <a:blip r:embed="rId3">
            <a:alphaModFix/>
          </a:blip>
          <a:stretch>
            <a:fillRect/>
          </a:stretch>
        </p:blipFill>
        <p:spPr>
          <a:xfrm>
            <a:off x="132675" y="691325"/>
            <a:ext cx="8848675" cy="4320149"/>
          </a:xfrm>
          <a:prstGeom prst="rect">
            <a:avLst/>
          </a:prstGeom>
          <a:noFill/>
          <a:ln>
            <a:noFill/>
          </a:ln>
        </p:spPr>
      </p:pic>
      <p:sp>
        <p:nvSpPr>
          <p:cNvPr id="195" name="Google Shape;1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11700" y="20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Form Page</a:t>
            </a:r>
            <a:endParaRPr/>
          </a:p>
        </p:txBody>
      </p:sp>
      <p:sp>
        <p:nvSpPr>
          <p:cNvPr id="201" name="Google Shape;20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5"/>
          <p:cNvPicPr preferRelativeResize="0"/>
          <p:nvPr/>
        </p:nvPicPr>
        <p:blipFill>
          <a:blip r:embed="rId3">
            <a:alphaModFix/>
          </a:blip>
          <a:stretch>
            <a:fillRect/>
          </a:stretch>
        </p:blipFill>
        <p:spPr>
          <a:xfrm>
            <a:off x="131875" y="740825"/>
            <a:ext cx="8875550" cy="4268850"/>
          </a:xfrm>
          <a:prstGeom prst="rect">
            <a:avLst/>
          </a:prstGeom>
          <a:noFill/>
          <a:ln>
            <a:noFill/>
          </a:ln>
        </p:spPr>
      </p:pic>
      <p:sp>
        <p:nvSpPr>
          <p:cNvPr id="203" name="Google Shape;2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Result Page </a:t>
            </a:r>
            <a:endParaRPr/>
          </a:p>
        </p:txBody>
      </p:sp>
      <p:sp>
        <p:nvSpPr>
          <p:cNvPr id="209" name="Google Shape;20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6"/>
          <p:cNvPicPr preferRelativeResize="0"/>
          <p:nvPr/>
        </p:nvPicPr>
        <p:blipFill>
          <a:blip r:embed="rId3">
            <a:alphaModFix/>
          </a:blip>
          <a:stretch>
            <a:fillRect/>
          </a:stretch>
        </p:blipFill>
        <p:spPr>
          <a:xfrm>
            <a:off x="105800" y="668600"/>
            <a:ext cx="8932402" cy="4302151"/>
          </a:xfrm>
          <a:prstGeom prst="rect">
            <a:avLst/>
          </a:prstGeom>
          <a:noFill/>
          <a:ln>
            <a:noFill/>
          </a:ln>
        </p:spPr>
      </p:pic>
      <p:sp>
        <p:nvSpPr>
          <p:cNvPr id="211" name="Google Shape;21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212775"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Result page</a:t>
            </a:r>
            <a:endParaRPr/>
          </a:p>
        </p:txBody>
      </p:sp>
      <p:sp>
        <p:nvSpPr>
          <p:cNvPr id="217" name="Google Shape;21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7"/>
          <p:cNvPicPr preferRelativeResize="0"/>
          <p:nvPr/>
        </p:nvPicPr>
        <p:blipFill>
          <a:blip r:embed="rId3">
            <a:alphaModFix/>
          </a:blip>
          <a:stretch>
            <a:fillRect/>
          </a:stretch>
        </p:blipFill>
        <p:spPr>
          <a:xfrm>
            <a:off x="73575" y="737900"/>
            <a:ext cx="8906027" cy="4245550"/>
          </a:xfrm>
          <a:prstGeom prst="rect">
            <a:avLst/>
          </a:prstGeom>
          <a:noFill/>
          <a:ln>
            <a:noFill/>
          </a:ln>
        </p:spPr>
      </p:pic>
      <p:sp>
        <p:nvSpPr>
          <p:cNvPr id="219" name="Google Shape;21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Result Page </a:t>
            </a:r>
            <a:endParaRPr/>
          </a:p>
        </p:txBody>
      </p:sp>
      <p:sp>
        <p:nvSpPr>
          <p:cNvPr id="225" name="Google Shape;22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28"/>
          <p:cNvPicPr preferRelativeResize="0"/>
          <p:nvPr/>
        </p:nvPicPr>
        <p:blipFill>
          <a:blip r:embed="rId3">
            <a:alphaModFix/>
          </a:blip>
          <a:stretch>
            <a:fillRect/>
          </a:stretch>
        </p:blipFill>
        <p:spPr>
          <a:xfrm>
            <a:off x="105800" y="668600"/>
            <a:ext cx="8932402" cy="4302151"/>
          </a:xfrm>
          <a:prstGeom prst="rect">
            <a:avLst/>
          </a:prstGeom>
          <a:noFill/>
          <a:ln>
            <a:noFill/>
          </a:ln>
        </p:spPr>
      </p:pic>
      <p:sp>
        <p:nvSpPr>
          <p:cNvPr id="227" name="Google Shape;22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sv"/>
              <a:t> </a:t>
            </a:r>
            <a:endParaRPr/>
          </a:p>
        </p:txBody>
      </p:sp>
      <p:sp>
        <p:nvSpPr>
          <p:cNvPr id="233" name="Google Shape;2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Back end and database</a:t>
            </a:r>
            <a:endParaRPr/>
          </a:p>
        </p:txBody>
      </p:sp>
      <p:pic>
        <p:nvPicPr>
          <p:cNvPr id="234" name="Google Shape;234;p29"/>
          <p:cNvPicPr preferRelativeResize="0"/>
          <p:nvPr/>
        </p:nvPicPr>
        <p:blipFill>
          <a:blip r:embed="rId3">
            <a:alphaModFix/>
          </a:blip>
          <a:stretch>
            <a:fillRect/>
          </a:stretch>
        </p:blipFill>
        <p:spPr>
          <a:xfrm>
            <a:off x="1666338" y="977700"/>
            <a:ext cx="5811326" cy="4032700"/>
          </a:xfrm>
          <a:prstGeom prst="rect">
            <a:avLst/>
          </a:prstGeom>
          <a:noFill/>
          <a:ln>
            <a:noFill/>
          </a:ln>
        </p:spPr>
      </p:pic>
      <p:sp>
        <p:nvSpPr>
          <p:cNvPr id="235" name="Google Shape;23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Back end program (Admin) </a:t>
            </a:r>
            <a:endParaRPr/>
          </a:p>
        </p:txBody>
      </p:sp>
      <p:sp>
        <p:nvSpPr>
          <p:cNvPr id="241" name="Google Shape;2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sv"/>
              <a:t>Main menu</a:t>
            </a:r>
            <a:endParaRPr/>
          </a:p>
        </p:txBody>
      </p:sp>
      <p:pic>
        <p:nvPicPr>
          <p:cNvPr id="242" name="Google Shape;242;p30"/>
          <p:cNvPicPr preferRelativeResize="0"/>
          <p:nvPr/>
        </p:nvPicPr>
        <p:blipFill>
          <a:blip r:embed="rId3">
            <a:alphaModFix/>
          </a:blip>
          <a:stretch>
            <a:fillRect/>
          </a:stretch>
        </p:blipFill>
        <p:spPr>
          <a:xfrm>
            <a:off x="1968575" y="1295425"/>
            <a:ext cx="5025649" cy="3130499"/>
          </a:xfrm>
          <a:prstGeom prst="rect">
            <a:avLst/>
          </a:prstGeom>
          <a:noFill/>
          <a:ln>
            <a:noFill/>
          </a:ln>
        </p:spPr>
      </p:pic>
      <p:sp>
        <p:nvSpPr>
          <p:cNvPr id="243" name="Google Shape;24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Users and questions categories</a:t>
            </a:r>
            <a:endParaRPr/>
          </a:p>
        </p:txBody>
      </p:sp>
      <p:sp>
        <p:nvSpPr>
          <p:cNvPr id="249" name="Google Shape;24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1"/>
          <p:cNvPicPr preferRelativeResize="0"/>
          <p:nvPr/>
        </p:nvPicPr>
        <p:blipFill>
          <a:blip r:embed="rId3">
            <a:alphaModFix/>
          </a:blip>
          <a:stretch>
            <a:fillRect/>
          </a:stretch>
        </p:blipFill>
        <p:spPr>
          <a:xfrm>
            <a:off x="430625" y="1254425"/>
            <a:ext cx="4431649" cy="3121325"/>
          </a:xfrm>
          <a:prstGeom prst="rect">
            <a:avLst/>
          </a:prstGeom>
          <a:noFill/>
          <a:ln>
            <a:noFill/>
          </a:ln>
        </p:spPr>
      </p:pic>
      <p:pic>
        <p:nvPicPr>
          <p:cNvPr id="251" name="Google Shape;251;p31"/>
          <p:cNvPicPr preferRelativeResize="0"/>
          <p:nvPr/>
        </p:nvPicPr>
        <p:blipFill>
          <a:blip r:embed="rId4">
            <a:alphaModFix/>
          </a:blip>
          <a:stretch>
            <a:fillRect/>
          </a:stretch>
        </p:blipFill>
        <p:spPr>
          <a:xfrm>
            <a:off x="4936275" y="1254425"/>
            <a:ext cx="3737374" cy="3121325"/>
          </a:xfrm>
          <a:prstGeom prst="rect">
            <a:avLst/>
          </a:prstGeom>
          <a:noFill/>
          <a:ln>
            <a:noFill/>
          </a:ln>
        </p:spPr>
      </p:pic>
      <p:sp>
        <p:nvSpPr>
          <p:cNvPr id="252" name="Google Shape;25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591400" y="632575"/>
            <a:ext cx="2840625" cy="1891875"/>
          </a:xfrm>
          <a:prstGeom prst="rect">
            <a:avLst/>
          </a:prstGeom>
          <a:noFill/>
          <a:ln>
            <a:noFill/>
          </a:ln>
        </p:spPr>
      </p:pic>
      <p:pic>
        <p:nvPicPr>
          <p:cNvPr id="68" name="Google Shape;68;p14"/>
          <p:cNvPicPr preferRelativeResize="0"/>
          <p:nvPr/>
        </p:nvPicPr>
        <p:blipFill>
          <a:blip r:embed="rId4">
            <a:alphaModFix/>
          </a:blip>
          <a:stretch>
            <a:fillRect/>
          </a:stretch>
        </p:blipFill>
        <p:spPr>
          <a:xfrm>
            <a:off x="4773200" y="632575"/>
            <a:ext cx="3363361" cy="1891874"/>
          </a:xfrm>
          <a:prstGeom prst="rect">
            <a:avLst/>
          </a:prstGeom>
          <a:noFill/>
          <a:ln>
            <a:noFill/>
          </a:ln>
        </p:spPr>
      </p:pic>
      <p:pic>
        <p:nvPicPr>
          <p:cNvPr id="69" name="Google Shape;69;p14"/>
          <p:cNvPicPr preferRelativeResize="0"/>
          <p:nvPr/>
        </p:nvPicPr>
        <p:blipFill>
          <a:blip r:embed="rId5">
            <a:alphaModFix/>
          </a:blip>
          <a:stretch>
            <a:fillRect/>
          </a:stretch>
        </p:blipFill>
        <p:spPr>
          <a:xfrm>
            <a:off x="4793725" y="3131425"/>
            <a:ext cx="3322325" cy="1803827"/>
          </a:xfrm>
          <a:prstGeom prst="rect">
            <a:avLst/>
          </a:prstGeom>
          <a:noFill/>
          <a:ln>
            <a:noFill/>
          </a:ln>
        </p:spPr>
      </p:pic>
      <p:sp>
        <p:nvSpPr>
          <p:cNvPr id="70" name="Google Shape;70;p14"/>
          <p:cNvSpPr txBox="1"/>
          <p:nvPr/>
        </p:nvSpPr>
        <p:spPr>
          <a:xfrm>
            <a:off x="730925" y="2555338"/>
            <a:ext cx="2454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sv" sz="2500" u="sng">
                <a:solidFill>
                  <a:srgbClr val="93C47D"/>
                </a:solidFill>
              </a:rPr>
              <a:t>Benefit</a:t>
            </a:r>
            <a:endParaRPr sz="1100"/>
          </a:p>
        </p:txBody>
      </p:sp>
      <p:sp>
        <p:nvSpPr>
          <p:cNvPr id="71" name="Google Shape;71;p14"/>
          <p:cNvSpPr txBox="1"/>
          <p:nvPr/>
        </p:nvSpPr>
        <p:spPr>
          <a:xfrm>
            <a:off x="4856900" y="2519250"/>
            <a:ext cx="35193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sv" sz="2500" u="sng">
                <a:solidFill>
                  <a:srgbClr val="E06666"/>
                </a:solidFill>
              </a:rPr>
              <a:t>Competition</a:t>
            </a:r>
            <a:endParaRPr sz="1100"/>
          </a:p>
        </p:txBody>
      </p:sp>
      <p:sp>
        <p:nvSpPr>
          <p:cNvPr id="72" name="Google Shape;72;p14"/>
          <p:cNvSpPr txBox="1"/>
          <p:nvPr/>
        </p:nvSpPr>
        <p:spPr>
          <a:xfrm>
            <a:off x="5542125" y="63175"/>
            <a:ext cx="1825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sv" sz="2500" u="sng">
                <a:solidFill>
                  <a:srgbClr val="FFD966"/>
                </a:solidFill>
              </a:rPr>
              <a:t>Approach</a:t>
            </a:r>
            <a:endParaRPr sz="1100"/>
          </a:p>
        </p:txBody>
      </p:sp>
      <p:sp>
        <p:nvSpPr>
          <p:cNvPr id="73" name="Google Shape;73;p14"/>
          <p:cNvSpPr txBox="1"/>
          <p:nvPr/>
        </p:nvSpPr>
        <p:spPr>
          <a:xfrm>
            <a:off x="911400" y="40075"/>
            <a:ext cx="19761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Clr>
                <a:schemeClr val="dk1"/>
              </a:buClr>
              <a:buSzPts val="1100"/>
              <a:buFont typeface="Arial"/>
              <a:buNone/>
            </a:pPr>
            <a:r>
              <a:rPr b="1" lang="sv" sz="2500" u="sng">
                <a:solidFill>
                  <a:srgbClr val="6FA8DC"/>
                </a:solidFill>
              </a:rPr>
              <a:t>Need</a:t>
            </a:r>
            <a:r>
              <a:rPr lang="sv" sz="2700">
                <a:solidFill>
                  <a:schemeClr val="dk2"/>
                </a:solidFill>
              </a:rPr>
              <a:t> </a:t>
            </a:r>
            <a:r>
              <a:rPr lang="sv" sz="2800">
                <a:solidFill>
                  <a:schemeClr val="dk2"/>
                </a:solidFill>
              </a:rPr>
              <a:t>  </a:t>
            </a:r>
            <a:endParaRPr/>
          </a:p>
        </p:txBody>
      </p:sp>
      <p:pic>
        <p:nvPicPr>
          <p:cNvPr id="74" name="Google Shape;74;p14"/>
          <p:cNvPicPr preferRelativeResize="0"/>
          <p:nvPr/>
        </p:nvPicPr>
        <p:blipFill>
          <a:blip r:embed="rId6">
            <a:alphaModFix/>
          </a:blip>
          <a:stretch>
            <a:fillRect/>
          </a:stretch>
        </p:blipFill>
        <p:spPr>
          <a:xfrm>
            <a:off x="535425" y="3087400"/>
            <a:ext cx="2952575" cy="1891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Question and answer group form</a:t>
            </a:r>
            <a:endParaRPr/>
          </a:p>
        </p:txBody>
      </p:sp>
      <p:sp>
        <p:nvSpPr>
          <p:cNvPr id="258" name="Google Shape;25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2"/>
          <p:cNvPicPr preferRelativeResize="0"/>
          <p:nvPr/>
        </p:nvPicPr>
        <p:blipFill>
          <a:blip r:embed="rId3">
            <a:alphaModFix/>
          </a:blip>
          <a:stretch>
            <a:fillRect/>
          </a:stretch>
        </p:blipFill>
        <p:spPr>
          <a:xfrm>
            <a:off x="5017700" y="1152475"/>
            <a:ext cx="3810650" cy="3347150"/>
          </a:xfrm>
          <a:prstGeom prst="rect">
            <a:avLst/>
          </a:prstGeom>
          <a:noFill/>
          <a:ln>
            <a:noFill/>
          </a:ln>
        </p:spPr>
      </p:pic>
      <p:pic>
        <p:nvPicPr>
          <p:cNvPr id="260" name="Google Shape;260;p32"/>
          <p:cNvPicPr preferRelativeResize="0"/>
          <p:nvPr/>
        </p:nvPicPr>
        <p:blipFill>
          <a:blip r:embed="rId4">
            <a:alphaModFix/>
          </a:blip>
          <a:stretch>
            <a:fillRect/>
          </a:stretch>
        </p:blipFill>
        <p:spPr>
          <a:xfrm>
            <a:off x="393025" y="1201075"/>
            <a:ext cx="4550650" cy="3298550"/>
          </a:xfrm>
          <a:prstGeom prst="rect">
            <a:avLst/>
          </a:prstGeom>
          <a:noFill/>
          <a:ln>
            <a:noFill/>
          </a:ln>
        </p:spPr>
      </p:pic>
      <p:sp>
        <p:nvSpPr>
          <p:cNvPr id="261" name="Google Shape;26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AI result and answer questions form</a:t>
            </a:r>
            <a:endParaRPr/>
          </a:p>
        </p:txBody>
      </p:sp>
      <p:sp>
        <p:nvSpPr>
          <p:cNvPr id="267" name="Google Shape;26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3"/>
          <p:cNvPicPr preferRelativeResize="0"/>
          <p:nvPr/>
        </p:nvPicPr>
        <p:blipFill>
          <a:blip r:embed="rId3">
            <a:alphaModFix/>
          </a:blip>
          <a:stretch>
            <a:fillRect/>
          </a:stretch>
        </p:blipFill>
        <p:spPr>
          <a:xfrm>
            <a:off x="4810450" y="1289550"/>
            <a:ext cx="3945526" cy="3026001"/>
          </a:xfrm>
          <a:prstGeom prst="rect">
            <a:avLst/>
          </a:prstGeom>
          <a:noFill/>
          <a:ln>
            <a:noFill/>
          </a:ln>
        </p:spPr>
      </p:pic>
      <p:pic>
        <p:nvPicPr>
          <p:cNvPr id="269" name="Google Shape;269;p33"/>
          <p:cNvPicPr preferRelativeResize="0"/>
          <p:nvPr/>
        </p:nvPicPr>
        <p:blipFill>
          <a:blip r:embed="rId4">
            <a:alphaModFix/>
          </a:blip>
          <a:stretch>
            <a:fillRect/>
          </a:stretch>
        </p:blipFill>
        <p:spPr>
          <a:xfrm>
            <a:off x="311700" y="1289550"/>
            <a:ext cx="4467872" cy="3025999"/>
          </a:xfrm>
          <a:prstGeom prst="rect">
            <a:avLst/>
          </a:prstGeom>
          <a:noFill/>
          <a:ln>
            <a:noFill/>
          </a:ln>
        </p:spPr>
      </p:pic>
      <p:sp>
        <p:nvSpPr>
          <p:cNvPr id="270" name="Google Shape;27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AI report form</a:t>
            </a:r>
            <a:endParaRPr/>
          </a:p>
        </p:txBody>
      </p:sp>
      <p:sp>
        <p:nvSpPr>
          <p:cNvPr id="276" name="Google Shape;27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34"/>
          <p:cNvPicPr preferRelativeResize="0"/>
          <p:nvPr/>
        </p:nvPicPr>
        <p:blipFill>
          <a:blip r:embed="rId3">
            <a:alphaModFix/>
          </a:blip>
          <a:stretch>
            <a:fillRect/>
          </a:stretch>
        </p:blipFill>
        <p:spPr>
          <a:xfrm>
            <a:off x="1614056" y="1152475"/>
            <a:ext cx="5237570" cy="3416400"/>
          </a:xfrm>
          <a:prstGeom prst="rect">
            <a:avLst/>
          </a:prstGeom>
          <a:noFill/>
          <a:ln>
            <a:noFill/>
          </a:ln>
        </p:spPr>
      </p:pic>
      <p:sp>
        <p:nvSpPr>
          <p:cNvPr id="278" name="Google Shape;27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a:t>
            </a:r>
            <a:r>
              <a:rPr lang="sv"/>
              <a:t>Artificial</a:t>
            </a:r>
            <a:r>
              <a:rPr lang="sv"/>
              <a:t> intelligence</a:t>
            </a:r>
            <a:endParaRPr/>
          </a:p>
        </p:txBody>
      </p:sp>
      <p:pic>
        <p:nvPicPr>
          <p:cNvPr id="284" name="Google Shape;284;p35"/>
          <p:cNvPicPr preferRelativeResize="0"/>
          <p:nvPr/>
        </p:nvPicPr>
        <p:blipFill>
          <a:blip r:embed="rId3">
            <a:alphaModFix/>
          </a:blip>
          <a:stretch>
            <a:fillRect/>
          </a:stretch>
        </p:blipFill>
        <p:spPr>
          <a:xfrm>
            <a:off x="311700" y="1017725"/>
            <a:ext cx="8646574" cy="4225800"/>
          </a:xfrm>
          <a:prstGeom prst="rect">
            <a:avLst/>
          </a:prstGeom>
          <a:noFill/>
          <a:ln>
            <a:noFill/>
          </a:ln>
        </p:spPr>
      </p:pic>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Naive Bayes classifier</a:t>
            </a:r>
            <a:endParaRPr/>
          </a:p>
        </p:txBody>
      </p:sp>
      <p:pic>
        <p:nvPicPr>
          <p:cNvPr id="291" name="Google Shape;291;p36"/>
          <p:cNvPicPr preferRelativeResize="0"/>
          <p:nvPr/>
        </p:nvPicPr>
        <p:blipFill>
          <a:blip r:embed="rId3">
            <a:alphaModFix/>
          </a:blip>
          <a:stretch>
            <a:fillRect/>
          </a:stretch>
        </p:blipFill>
        <p:spPr>
          <a:xfrm>
            <a:off x="101050" y="1221700"/>
            <a:ext cx="4311200" cy="3307400"/>
          </a:xfrm>
          <a:prstGeom prst="rect">
            <a:avLst/>
          </a:prstGeom>
          <a:noFill/>
          <a:ln>
            <a:noFill/>
          </a:ln>
        </p:spPr>
      </p:pic>
      <p:sp>
        <p:nvSpPr>
          <p:cNvPr id="292" name="Google Shape;292;p36"/>
          <p:cNvSpPr txBox="1"/>
          <p:nvPr/>
        </p:nvSpPr>
        <p:spPr>
          <a:xfrm>
            <a:off x="5680975" y="1403900"/>
            <a:ext cx="3000000" cy="360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1500">
                <a:solidFill>
                  <a:schemeClr val="dk1"/>
                </a:solidFill>
                <a:latin typeface="Calibri"/>
                <a:ea typeface="Calibri"/>
                <a:cs typeface="Calibri"/>
                <a:sym typeface="Calibri"/>
              </a:rPr>
              <a:t>N</a:t>
            </a:r>
            <a:r>
              <a:rPr lang="sv" sz="1500">
                <a:solidFill>
                  <a:schemeClr val="dk1"/>
                </a:solidFill>
                <a:latin typeface="Calibri"/>
                <a:ea typeface="Calibri"/>
                <a:cs typeface="Calibri"/>
                <a:sym typeface="Calibri"/>
              </a:rPr>
              <a:t>aive bayes statistical algorithm.</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Tr</a:t>
            </a:r>
            <a:r>
              <a:rPr lang="sv" sz="1500">
                <a:solidFill>
                  <a:schemeClr val="dk1"/>
                </a:solidFill>
                <a:latin typeface="Calibri"/>
                <a:ea typeface="Calibri"/>
                <a:cs typeface="Calibri"/>
                <a:sym typeface="Calibri"/>
              </a:rPr>
              <a:t>ain the module.</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Train set.</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Test set.</a:t>
            </a:r>
            <a:endParaRPr sz="15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sv" sz="1500">
                <a:solidFill>
                  <a:schemeClr val="dk1"/>
                </a:solidFill>
                <a:latin typeface="Calibri"/>
                <a:ea typeface="Calibri"/>
                <a:cs typeface="Calibri"/>
                <a:sym typeface="Calibri"/>
              </a:rPr>
              <a:t>C</a:t>
            </a:r>
            <a:r>
              <a:rPr lang="sv" sz="1500">
                <a:solidFill>
                  <a:schemeClr val="dk1"/>
                </a:solidFill>
                <a:latin typeface="Calibri"/>
                <a:ea typeface="Calibri"/>
                <a:cs typeface="Calibri"/>
                <a:sym typeface="Calibri"/>
              </a:rPr>
              <a:t>ross-validation method.</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30 % of the data set as a test set.</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70 % as a training set.</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sv" sz="1500">
                <a:solidFill>
                  <a:schemeClr val="dk1"/>
                </a:solidFill>
                <a:latin typeface="Calibri"/>
                <a:ea typeface="Calibri"/>
                <a:cs typeface="Calibri"/>
                <a:sym typeface="Calibri"/>
              </a:rPr>
              <a:t>Iterative way 5 or 10 times.</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p:txBody>
      </p:sp>
      <p:pic>
        <p:nvPicPr>
          <p:cNvPr id="293" name="Google Shape;293;p36"/>
          <p:cNvPicPr preferRelativeResize="0"/>
          <p:nvPr/>
        </p:nvPicPr>
        <p:blipFill>
          <a:blip r:embed="rId4">
            <a:alphaModFix/>
          </a:blip>
          <a:stretch>
            <a:fillRect/>
          </a:stretch>
        </p:blipFill>
        <p:spPr>
          <a:xfrm>
            <a:off x="4491050" y="660125"/>
            <a:ext cx="161925" cy="3897225"/>
          </a:xfrm>
          <a:prstGeom prst="rect">
            <a:avLst/>
          </a:prstGeom>
          <a:noFill/>
          <a:ln>
            <a:noFill/>
          </a:ln>
        </p:spPr>
      </p:pic>
      <p:sp>
        <p:nvSpPr>
          <p:cNvPr id="294" name="Google Shape;29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9285"/>
              <a:buFont typeface="Arial"/>
              <a:buNone/>
            </a:pPr>
            <a:r>
              <a:rPr lang="sv"/>
              <a:t>Support links</a:t>
            </a:r>
            <a:endParaRPr/>
          </a:p>
          <a:p>
            <a:pPr indent="0" lvl="0" marL="0" rtl="0" algn="l">
              <a:spcBef>
                <a:spcPts val="0"/>
              </a:spcBef>
              <a:spcAft>
                <a:spcPts val="0"/>
              </a:spcAft>
              <a:buNone/>
            </a:pPr>
            <a:r>
              <a:t/>
            </a:r>
            <a:endParaRPr/>
          </a:p>
        </p:txBody>
      </p:sp>
      <p:pic>
        <p:nvPicPr>
          <p:cNvPr id="300" name="Google Shape;300;p37"/>
          <p:cNvPicPr preferRelativeResize="0"/>
          <p:nvPr/>
        </p:nvPicPr>
        <p:blipFill>
          <a:blip r:embed="rId3">
            <a:alphaModFix/>
          </a:blip>
          <a:stretch>
            <a:fillRect/>
          </a:stretch>
        </p:blipFill>
        <p:spPr>
          <a:xfrm>
            <a:off x="70275" y="1303825"/>
            <a:ext cx="5072276" cy="3249550"/>
          </a:xfrm>
          <a:prstGeom prst="rect">
            <a:avLst/>
          </a:prstGeom>
          <a:noFill/>
          <a:ln>
            <a:noFill/>
          </a:ln>
        </p:spPr>
      </p:pic>
      <p:sp>
        <p:nvSpPr>
          <p:cNvPr id="301" name="Google Shape;301;p37"/>
          <p:cNvSpPr txBox="1"/>
          <p:nvPr/>
        </p:nvSpPr>
        <p:spPr>
          <a:xfrm>
            <a:off x="5667225" y="1303825"/>
            <a:ext cx="30000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1600">
                <a:solidFill>
                  <a:schemeClr val="dk1"/>
                </a:solidFill>
                <a:latin typeface="Calibri"/>
                <a:ea typeface="Calibri"/>
                <a:cs typeface="Calibri"/>
                <a:sym typeface="Calibri"/>
              </a:rPr>
              <a:t>F</a:t>
            </a:r>
            <a:r>
              <a:rPr lang="sv" sz="1600">
                <a:solidFill>
                  <a:schemeClr val="dk1"/>
                </a:solidFill>
                <a:latin typeface="Calibri"/>
                <a:ea typeface="Calibri"/>
                <a:cs typeface="Calibri"/>
                <a:sym typeface="Calibri"/>
              </a:rPr>
              <a:t>etched new links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sv" sz="1600">
                <a:solidFill>
                  <a:schemeClr val="dk1"/>
                </a:solidFill>
                <a:latin typeface="Calibri"/>
                <a:ea typeface="Calibri"/>
                <a:cs typeface="Calibri"/>
                <a:sym typeface="Calibri"/>
              </a:rPr>
              <a:t>C</a:t>
            </a:r>
            <a:r>
              <a:rPr lang="sv" sz="1600">
                <a:solidFill>
                  <a:schemeClr val="dk1"/>
                </a:solidFill>
                <a:latin typeface="Calibri"/>
                <a:ea typeface="Calibri"/>
                <a:cs typeface="Calibri"/>
                <a:sym typeface="Calibri"/>
              </a:rPr>
              <a:t>hosen based on research, reports.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sv" sz="1600">
                <a:solidFill>
                  <a:schemeClr val="dk1"/>
                </a:solidFill>
                <a:latin typeface="Calibri"/>
                <a:ea typeface="Calibri"/>
                <a:cs typeface="Calibri"/>
                <a:sym typeface="Calibri"/>
              </a:rPr>
              <a:t>provide reliable and useful information.</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sv" sz="1600">
                <a:solidFill>
                  <a:schemeClr val="dk1"/>
                </a:solidFill>
                <a:latin typeface="Calibri"/>
                <a:ea typeface="Calibri"/>
                <a:cs typeface="Calibri"/>
                <a:sym typeface="Calibri"/>
              </a:rPr>
              <a:t>Fetch links at a specific/certain time.</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302" name="Google Shape;30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Dataset</a:t>
            </a:r>
            <a:endParaRPr/>
          </a:p>
        </p:txBody>
      </p:sp>
      <p:pic>
        <p:nvPicPr>
          <p:cNvPr id="308" name="Google Shape;308;p38"/>
          <p:cNvPicPr preferRelativeResize="0"/>
          <p:nvPr/>
        </p:nvPicPr>
        <p:blipFill>
          <a:blip r:embed="rId3">
            <a:alphaModFix/>
          </a:blip>
          <a:stretch>
            <a:fillRect/>
          </a:stretch>
        </p:blipFill>
        <p:spPr>
          <a:xfrm>
            <a:off x="60000" y="1344900"/>
            <a:ext cx="4928876" cy="3369000"/>
          </a:xfrm>
          <a:prstGeom prst="rect">
            <a:avLst/>
          </a:prstGeom>
          <a:noFill/>
          <a:ln>
            <a:noFill/>
          </a:ln>
        </p:spPr>
      </p:pic>
      <p:pic>
        <p:nvPicPr>
          <p:cNvPr id="309" name="Google Shape;309;p38"/>
          <p:cNvPicPr preferRelativeResize="0"/>
          <p:nvPr/>
        </p:nvPicPr>
        <p:blipFill>
          <a:blip r:embed="rId4">
            <a:alphaModFix/>
          </a:blip>
          <a:stretch>
            <a:fillRect/>
          </a:stretch>
        </p:blipFill>
        <p:spPr>
          <a:xfrm>
            <a:off x="5072500" y="1077100"/>
            <a:ext cx="161925" cy="3904600"/>
          </a:xfrm>
          <a:prstGeom prst="rect">
            <a:avLst/>
          </a:prstGeom>
          <a:noFill/>
          <a:ln>
            <a:noFill/>
          </a:ln>
        </p:spPr>
      </p:pic>
      <p:sp>
        <p:nvSpPr>
          <p:cNvPr id="310" name="Google Shape;310;p38"/>
          <p:cNvSpPr txBox="1"/>
          <p:nvPr/>
        </p:nvSpPr>
        <p:spPr>
          <a:xfrm>
            <a:off x="5619500" y="1017725"/>
            <a:ext cx="30000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1600">
                <a:solidFill>
                  <a:schemeClr val="dk1"/>
                </a:solidFill>
                <a:latin typeface="Calibri"/>
                <a:ea typeface="Calibri"/>
                <a:cs typeface="Calibri"/>
                <a:sym typeface="Calibri"/>
              </a:rPr>
              <a:t>The goal is to </a:t>
            </a:r>
            <a:r>
              <a:rPr lang="sv" sz="1600">
                <a:solidFill>
                  <a:schemeClr val="dk1"/>
                </a:solidFill>
                <a:latin typeface="Calibri"/>
                <a:ea typeface="Calibri"/>
                <a:cs typeface="Calibri"/>
                <a:sym typeface="Calibri"/>
              </a:rPr>
              <a:t>create</a:t>
            </a:r>
            <a:r>
              <a:rPr lang="sv" sz="1600">
                <a:solidFill>
                  <a:schemeClr val="dk1"/>
                </a:solidFill>
                <a:latin typeface="Calibri"/>
                <a:ea typeface="Calibri"/>
                <a:cs typeface="Calibri"/>
                <a:sym typeface="Calibri"/>
              </a:rPr>
              <a:t> the dataset it with real and relevant </a:t>
            </a:r>
            <a:r>
              <a:rPr lang="sv" sz="1600">
                <a:solidFill>
                  <a:schemeClr val="dk1"/>
                </a:solidFill>
                <a:latin typeface="Calibri"/>
                <a:ea typeface="Calibri"/>
                <a:cs typeface="Calibri"/>
                <a:sym typeface="Calibri"/>
              </a:rPr>
              <a:t>data </a:t>
            </a:r>
            <a:r>
              <a:rPr lang="sv"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311" name="Google Shape;31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API framework</a:t>
            </a:r>
            <a:endParaRPr/>
          </a:p>
        </p:txBody>
      </p:sp>
      <p:pic>
        <p:nvPicPr>
          <p:cNvPr id="317" name="Google Shape;317;p39"/>
          <p:cNvPicPr preferRelativeResize="0"/>
          <p:nvPr/>
        </p:nvPicPr>
        <p:blipFill>
          <a:blip r:embed="rId3">
            <a:alphaModFix/>
          </a:blip>
          <a:stretch>
            <a:fillRect/>
          </a:stretch>
        </p:blipFill>
        <p:spPr>
          <a:xfrm>
            <a:off x="311700" y="1448300"/>
            <a:ext cx="1261175" cy="1261175"/>
          </a:xfrm>
          <a:prstGeom prst="rect">
            <a:avLst/>
          </a:prstGeom>
          <a:noFill/>
          <a:ln>
            <a:noFill/>
          </a:ln>
        </p:spPr>
      </p:pic>
      <p:pic>
        <p:nvPicPr>
          <p:cNvPr id="318" name="Google Shape;318;p39"/>
          <p:cNvPicPr preferRelativeResize="0"/>
          <p:nvPr/>
        </p:nvPicPr>
        <p:blipFill>
          <a:blip r:embed="rId4">
            <a:alphaModFix/>
          </a:blip>
          <a:stretch>
            <a:fillRect/>
          </a:stretch>
        </p:blipFill>
        <p:spPr>
          <a:xfrm>
            <a:off x="2007350" y="3155200"/>
            <a:ext cx="1261175" cy="1261175"/>
          </a:xfrm>
          <a:prstGeom prst="rect">
            <a:avLst/>
          </a:prstGeom>
          <a:noFill/>
          <a:ln>
            <a:noFill/>
          </a:ln>
        </p:spPr>
      </p:pic>
      <p:pic>
        <p:nvPicPr>
          <p:cNvPr id="319" name="Google Shape;319;p39"/>
          <p:cNvPicPr preferRelativeResize="0"/>
          <p:nvPr/>
        </p:nvPicPr>
        <p:blipFill>
          <a:blip r:embed="rId5">
            <a:alphaModFix/>
          </a:blip>
          <a:stretch>
            <a:fillRect/>
          </a:stretch>
        </p:blipFill>
        <p:spPr>
          <a:xfrm>
            <a:off x="3464650" y="1507425"/>
            <a:ext cx="1261175" cy="1261175"/>
          </a:xfrm>
          <a:prstGeom prst="rect">
            <a:avLst/>
          </a:prstGeom>
          <a:noFill/>
          <a:ln>
            <a:noFill/>
          </a:ln>
        </p:spPr>
      </p:pic>
      <p:cxnSp>
        <p:nvCxnSpPr>
          <p:cNvPr id="320" name="Google Shape;320;p39"/>
          <p:cNvCxnSpPr>
            <a:stCxn id="317" idx="2"/>
            <a:endCxn id="318" idx="1"/>
          </p:cNvCxnSpPr>
          <p:nvPr/>
        </p:nvCxnSpPr>
        <p:spPr>
          <a:xfrm flipH="1" rot="-5400000">
            <a:off x="936588" y="2715175"/>
            <a:ext cx="1076400" cy="1065000"/>
          </a:xfrm>
          <a:prstGeom prst="curvedConnector2">
            <a:avLst/>
          </a:prstGeom>
          <a:noFill/>
          <a:ln cap="flat" cmpd="sng" w="38100">
            <a:solidFill>
              <a:schemeClr val="dk2"/>
            </a:solidFill>
            <a:prstDash val="solid"/>
            <a:round/>
            <a:headEnd len="med" w="med" type="none"/>
            <a:tailEnd len="med" w="med" type="triangle"/>
          </a:ln>
        </p:spPr>
      </p:cxnSp>
      <p:cxnSp>
        <p:nvCxnSpPr>
          <p:cNvPr id="321" name="Google Shape;321;p39"/>
          <p:cNvCxnSpPr>
            <a:stCxn id="318" idx="3"/>
            <a:endCxn id="319" idx="2"/>
          </p:cNvCxnSpPr>
          <p:nvPr/>
        </p:nvCxnSpPr>
        <p:spPr>
          <a:xfrm flipH="1" rot="10800000">
            <a:off x="3268525" y="2768488"/>
            <a:ext cx="826800" cy="1017300"/>
          </a:xfrm>
          <a:prstGeom prst="curvedConnector2">
            <a:avLst/>
          </a:prstGeom>
          <a:noFill/>
          <a:ln cap="flat" cmpd="sng" w="38100">
            <a:solidFill>
              <a:schemeClr val="dk2"/>
            </a:solidFill>
            <a:prstDash val="solid"/>
            <a:round/>
            <a:headEnd len="med" w="med" type="triangle"/>
            <a:tailEnd len="med" w="med" type="triangle"/>
          </a:ln>
        </p:spPr>
      </p:cxnSp>
      <p:cxnSp>
        <p:nvCxnSpPr>
          <p:cNvPr id="322" name="Google Shape;322;p39"/>
          <p:cNvCxnSpPr>
            <a:stCxn id="317" idx="3"/>
            <a:endCxn id="318" idx="0"/>
          </p:cNvCxnSpPr>
          <p:nvPr/>
        </p:nvCxnSpPr>
        <p:spPr>
          <a:xfrm>
            <a:off x="1572875" y="2078888"/>
            <a:ext cx="1065000" cy="1076400"/>
          </a:xfrm>
          <a:prstGeom prst="curvedConnector2">
            <a:avLst/>
          </a:prstGeom>
          <a:noFill/>
          <a:ln cap="flat" cmpd="sng" w="38100">
            <a:solidFill>
              <a:schemeClr val="dk2"/>
            </a:solidFill>
            <a:prstDash val="solid"/>
            <a:round/>
            <a:headEnd len="med" w="med" type="triangle"/>
            <a:tailEnd len="med" w="med" type="none"/>
          </a:ln>
        </p:spPr>
      </p:cxnSp>
      <p:sp>
        <p:nvSpPr>
          <p:cNvPr id="323" name="Google Shape;323;p39"/>
          <p:cNvSpPr txBox="1"/>
          <p:nvPr/>
        </p:nvSpPr>
        <p:spPr>
          <a:xfrm>
            <a:off x="193475" y="3443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REQUEST</a:t>
            </a:r>
            <a:endParaRPr b="1"/>
          </a:p>
        </p:txBody>
      </p:sp>
      <p:sp>
        <p:nvSpPr>
          <p:cNvPr id="324" name="Google Shape;324;p39"/>
          <p:cNvSpPr txBox="1"/>
          <p:nvPr/>
        </p:nvSpPr>
        <p:spPr>
          <a:xfrm>
            <a:off x="1572863" y="1663500"/>
            <a:ext cx="12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RESPONSE</a:t>
            </a:r>
            <a:endParaRPr b="1"/>
          </a:p>
        </p:txBody>
      </p:sp>
      <p:sp>
        <p:nvSpPr>
          <p:cNvPr id="325" name="Google Shape;325;p39"/>
          <p:cNvSpPr txBox="1"/>
          <p:nvPr/>
        </p:nvSpPr>
        <p:spPr>
          <a:xfrm>
            <a:off x="3702983" y="3443775"/>
            <a:ext cx="7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FETCH</a:t>
            </a:r>
            <a:endParaRPr b="1"/>
          </a:p>
        </p:txBody>
      </p:sp>
      <p:pic>
        <p:nvPicPr>
          <p:cNvPr id="326" name="Google Shape;326;p39"/>
          <p:cNvPicPr preferRelativeResize="0"/>
          <p:nvPr/>
        </p:nvPicPr>
        <p:blipFill>
          <a:blip r:embed="rId6">
            <a:alphaModFix/>
          </a:blip>
          <a:stretch>
            <a:fillRect/>
          </a:stretch>
        </p:blipFill>
        <p:spPr>
          <a:xfrm>
            <a:off x="5037500" y="1053713"/>
            <a:ext cx="4106500" cy="2050352"/>
          </a:xfrm>
          <a:prstGeom prst="rect">
            <a:avLst/>
          </a:prstGeom>
          <a:noFill/>
          <a:ln>
            <a:noFill/>
          </a:ln>
        </p:spPr>
      </p:pic>
      <p:sp>
        <p:nvSpPr>
          <p:cNvPr id="327" name="Google Shape;32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hosting solution</a:t>
            </a:r>
            <a:endParaRPr/>
          </a:p>
        </p:txBody>
      </p:sp>
      <p:pic>
        <p:nvPicPr>
          <p:cNvPr id="333" name="Google Shape;333;p40"/>
          <p:cNvPicPr preferRelativeResize="0"/>
          <p:nvPr/>
        </p:nvPicPr>
        <p:blipFill>
          <a:blip r:embed="rId3">
            <a:alphaModFix/>
          </a:blip>
          <a:stretch>
            <a:fillRect/>
          </a:stretch>
        </p:blipFill>
        <p:spPr>
          <a:xfrm>
            <a:off x="152401" y="1340200"/>
            <a:ext cx="2163222" cy="1216824"/>
          </a:xfrm>
          <a:prstGeom prst="rect">
            <a:avLst/>
          </a:prstGeom>
          <a:noFill/>
          <a:ln>
            <a:noFill/>
          </a:ln>
        </p:spPr>
      </p:pic>
      <p:pic>
        <p:nvPicPr>
          <p:cNvPr id="334" name="Google Shape;334;p40"/>
          <p:cNvPicPr preferRelativeResize="0"/>
          <p:nvPr/>
        </p:nvPicPr>
        <p:blipFill>
          <a:blip r:embed="rId4">
            <a:alphaModFix/>
          </a:blip>
          <a:stretch>
            <a:fillRect/>
          </a:stretch>
        </p:blipFill>
        <p:spPr>
          <a:xfrm>
            <a:off x="625600" y="2470438"/>
            <a:ext cx="1216825" cy="1216825"/>
          </a:xfrm>
          <a:prstGeom prst="rect">
            <a:avLst/>
          </a:prstGeom>
          <a:noFill/>
          <a:ln>
            <a:noFill/>
          </a:ln>
        </p:spPr>
      </p:pic>
      <p:pic>
        <p:nvPicPr>
          <p:cNvPr id="335" name="Google Shape;335;p40"/>
          <p:cNvPicPr preferRelativeResize="0"/>
          <p:nvPr/>
        </p:nvPicPr>
        <p:blipFill>
          <a:blip r:embed="rId5">
            <a:alphaModFix/>
          </a:blip>
          <a:stretch>
            <a:fillRect/>
          </a:stretch>
        </p:blipFill>
        <p:spPr>
          <a:xfrm>
            <a:off x="731663" y="3802400"/>
            <a:ext cx="1004700" cy="1015099"/>
          </a:xfrm>
          <a:prstGeom prst="rect">
            <a:avLst/>
          </a:prstGeom>
          <a:noFill/>
          <a:ln>
            <a:noFill/>
          </a:ln>
        </p:spPr>
      </p:pic>
      <p:sp>
        <p:nvSpPr>
          <p:cNvPr id="336" name="Google Shape;336;p40"/>
          <p:cNvSpPr/>
          <p:nvPr/>
        </p:nvSpPr>
        <p:spPr>
          <a:xfrm>
            <a:off x="2281975" y="1340200"/>
            <a:ext cx="307800" cy="34773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txBox="1"/>
          <p:nvPr/>
        </p:nvSpPr>
        <p:spPr>
          <a:xfrm>
            <a:off x="2915850" y="1340200"/>
            <a:ext cx="57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8" name="Google Shape;338;p40"/>
          <p:cNvSpPr txBox="1"/>
          <p:nvPr/>
        </p:nvSpPr>
        <p:spPr>
          <a:xfrm>
            <a:off x="2701500" y="1567900"/>
            <a:ext cx="6206100" cy="302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200">
                <a:latin typeface="Open Sans"/>
                <a:ea typeface="Open Sans"/>
                <a:cs typeface="Open Sans"/>
                <a:sym typeface="Open Sans"/>
              </a:rPr>
              <a:t>We used Google Cloud for :</a:t>
            </a:r>
            <a:endParaRPr sz="2200">
              <a:latin typeface="Open Sans"/>
              <a:ea typeface="Open Sans"/>
              <a:cs typeface="Open Sans"/>
              <a:sym typeface="Open Sans"/>
            </a:endParaRPr>
          </a:p>
          <a:p>
            <a:pPr indent="-368300" lvl="0" marL="457200" rtl="0" algn="l">
              <a:lnSpc>
                <a:spcPct val="150000"/>
              </a:lnSpc>
              <a:spcBef>
                <a:spcPts val="1000"/>
              </a:spcBef>
              <a:spcAft>
                <a:spcPts val="0"/>
              </a:spcAft>
              <a:buSzPts val="2200"/>
              <a:buFont typeface="Open Sans"/>
              <a:buChar char="●"/>
            </a:pPr>
            <a:r>
              <a:rPr lang="sv" sz="2200">
                <a:latin typeface="Open Sans"/>
                <a:ea typeface="Open Sans"/>
                <a:cs typeface="Open Sans"/>
                <a:sym typeface="Open Sans"/>
              </a:rPr>
              <a:t>Its ease of use</a:t>
            </a:r>
            <a:endParaRPr sz="2200">
              <a:latin typeface="Open Sans"/>
              <a:ea typeface="Open Sans"/>
              <a:cs typeface="Open Sans"/>
              <a:sym typeface="Open Sans"/>
            </a:endParaRPr>
          </a:p>
          <a:p>
            <a:pPr indent="-368300" lvl="0" marL="457200" rtl="0" algn="l">
              <a:lnSpc>
                <a:spcPct val="150000"/>
              </a:lnSpc>
              <a:spcBef>
                <a:spcPts val="0"/>
              </a:spcBef>
              <a:spcAft>
                <a:spcPts val="0"/>
              </a:spcAft>
              <a:buSzPts val="2200"/>
              <a:buFont typeface="Open Sans"/>
              <a:buChar char="●"/>
            </a:pPr>
            <a:r>
              <a:rPr lang="sv" sz="2200">
                <a:latin typeface="Open Sans"/>
                <a:ea typeface="Open Sans"/>
                <a:cs typeface="Open Sans"/>
                <a:sym typeface="Open Sans"/>
              </a:rPr>
              <a:t>Its performance</a:t>
            </a:r>
            <a:endParaRPr sz="2200">
              <a:latin typeface="Open Sans"/>
              <a:ea typeface="Open Sans"/>
              <a:cs typeface="Open Sans"/>
              <a:sym typeface="Open Sans"/>
            </a:endParaRPr>
          </a:p>
          <a:p>
            <a:pPr indent="-368300" lvl="0" marL="457200" rtl="0" algn="l">
              <a:lnSpc>
                <a:spcPct val="150000"/>
              </a:lnSpc>
              <a:spcBef>
                <a:spcPts val="0"/>
              </a:spcBef>
              <a:spcAft>
                <a:spcPts val="0"/>
              </a:spcAft>
              <a:buSzPts val="2200"/>
              <a:buFont typeface="Open Sans"/>
              <a:buChar char="●"/>
            </a:pPr>
            <a:r>
              <a:rPr lang="sv" sz="2200">
                <a:latin typeface="Open Sans"/>
                <a:ea typeface="Open Sans"/>
                <a:cs typeface="Open Sans"/>
                <a:sym typeface="Open Sans"/>
              </a:rPr>
              <a:t>The free tier that allowed us to try for free</a:t>
            </a:r>
            <a:endParaRPr sz="2200">
              <a:latin typeface="Open Sans"/>
              <a:ea typeface="Open Sans"/>
              <a:cs typeface="Open Sans"/>
              <a:sym typeface="Open Sans"/>
            </a:endParaRPr>
          </a:p>
          <a:p>
            <a:pPr indent="-368300" lvl="0" marL="457200" rtl="0" algn="l">
              <a:lnSpc>
                <a:spcPct val="150000"/>
              </a:lnSpc>
              <a:spcBef>
                <a:spcPts val="0"/>
              </a:spcBef>
              <a:spcAft>
                <a:spcPts val="0"/>
              </a:spcAft>
              <a:buSzPts val="2200"/>
              <a:buFont typeface="Open Sans"/>
              <a:buChar char="●"/>
            </a:pPr>
            <a:r>
              <a:rPr lang="sv" sz="2200">
                <a:latin typeface="Open Sans"/>
                <a:ea typeface="Open Sans"/>
                <a:cs typeface="Open Sans"/>
                <a:sym typeface="Open Sans"/>
              </a:rPr>
              <a:t>The familiarity that some group </a:t>
            </a:r>
            <a:r>
              <a:rPr lang="sv" sz="2200">
                <a:latin typeface="Open Sans"/>
                <a:ea typeface="Open Sans"/>
                <a:cs typeface="Open Sans"/>
                <a:sym typeface="Open Sans"/>
              </a:rPr>
              <a:t>members</a:t>
            </a:r>
            <a:r>
              <a:rPr lang="sv" sz="2200">
                <a:latin typeface="Open Sans"/>
                <a:ea typeface="Open Sans"/>
                <a:cs typeface="Open Sans"/>
                <a:sym typeface="Open Sans"/>
              </a:rPr>
              <a:t> had with it</a:t>
            </a:r>
            <a:endParaRPr sz="2200">
              <a:latin typeface="Open Sans"/>
              <a:ea typeface="Open Sans"/>
              <a:cs typeface="Open Sans"/>
              <a:sym typeface="Open Sans"/>
            </a:endParaRPr>
          </a:p>
        </p:txBody>
      </p:sp>
      <p:sp>
        <p:nvSpPr>
          <p:cNvPr id="339" name="Google Shape;33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hosting solution</a:t>
            </a:r>
            <a:endParaRPr/>
          </a:p>
        </p:txBody>
      </p:sp>
      <p:pic>
        <p:nvPicPr>
          <p:cNvPr id="345" name="Google Shape;345;p41"/>
          <p:cNvPicPr preferRelativeResize="0"/>
          <p:nvPr/>
        </p:nvPicPr>
        <p:blipFill>
          <a:blip r:embed="rId3">
            <a:alphaModFix/>
          </a:blip>
          <a:stretch>
            <a:fillRect/>
          </a:stretch>
        </p:blipFill>
        <p:spPr>
          <a:xfrm>
            <a:off x="152400" y="1170125"/>
            <a:ext cx="8753475" cy="3724275"/>
          </a:xfrm>
          <a:prstGeom prst="rect">
            <a:avLst/>
          </a:prstGeom>
          <a:noFill/>
          <a:ln>
            <a:noFill/>
          </a:ln>
        </p:spPr>
      </p:pic>
      <p:sp>
        <p:nvSpPr>
          <p:cNvPr id="346" name="Google Shape;34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Problem </a:t>
            </a:r>
            <a:r>
              <a:rPr lang="sv"/>
              <a:t>definition</a:t>
            </a:r>
            <a:r>
              <a:rPr lang="sv"/>
              <a:t> </a:t>
            </a:r>
            <a:endParaRPr/>
          </a:p>
        </p:txBody>
      </p:sp>
      <p:pic>
        <p:nvPicPr>
          <p:cNvPr id="80" name="Google Shape;80;p15"/>
          <p:cNvPicPr preferRelativeResize="0"/>
          <p:nvPr/>
        </p:nvPicPr>
        <p:blipFill>
          <a:blip r:embed="rId3">
            <a:alphaModFix/>
          </a:blip>
          <a:stretch>
            <a:fillRect/>
          </a:stretch>
        </p:blipFill>
        <p:spPr>
          <a:xfrm>
            <a:off x="227324" y="3083249"/>
            <a:ext cx="3080650" cy="1699875"/>
          </a:xfrm>
          <a:prstGeom prst="rect">
            <a:avLst/>
          </a:prstGeom>
          <a:noFill/>
          <a:ln>
            <a:noFill/>
          </a:ln>
        </p:spPr>
      </p:pic>
      <p:pic>
        <p:nvPicPr>
          <p:cNvPr id="81" name="Google Shape;81;p15"/>
          <p:cNvPicPr preferRelativeResize="0"/>
          <p:nvPr/>
        </p:nvPicPr>
        <p:blipFill>
          <a:blip r:embed="rId4">
            <a:alphaModFix/>
          </a:blip>
          <a:stretch>
            <a:fillRect/>
          </a:stretch>
        </p:blipFill>
        <p:spPr>
          <a:xfrm>
            <a:off x="5555525" y="2747025"/>
            <a:ext cx="3588475" cy="2372325"/>
          </a:xfrm>
          <a:prstGeom prst="rect">
            <a:avLst/>
          </a:prstGeom>
          <a:noFill/>
          <a:ln>
            <a:noFill/>
          </a:ln>
        </p:spPr>
      </p:pic>
      <p:pic>
        <p:nvPicPr>
          <p:cNvPr id="82" name="Google Shape;82;p15"/>
          <p:cNvPicPr preferRelativeResize="0"/>
          <p:nvPr/>
        </p:nvPicPr>
        <p:blipFill>
          <a:blip r:embed="rId5">
            <a:alphaModFix/>
          </a:blip>
          <a:stretch>
            <a:fillRect/>
          </a:stretch>
        </p:blipFill>
        <p:spPr>
          <a:xfrm>
            <a:off x="3307974" y="331825"/>
            <a:ext cx="2724150" cy="2619375"/>
          </a:xfrm>
          <a:prstGeom prst="rect">
            <a:avLst/>
          </a:prstGeom>
          <a:noFill/>
          <a:ln>
            <a:noFill/>
          </a:ln>
        </p:spPr>
      </p:pic>
      <p:sp>
        <p:nvSpPr>
          <p:cNvPr id="83" name="Google Shape;83;p15"/>
          <p:cNvSpPr/>
          <p:nvPr/>
        </p:nvSpPr>
        <p:spPr>
          <a:xfrm>
            <a:off x="1719250" y="1453775"/>
            <a:ext cx="1122600" cy="1193400"/>
          </a:xfrm>
          <a:prstGeom prst="bentArrow">
            <a:avLst>
              <a:gd fmla="val 25000" name="adj1"/>
              <a:gd fmla="val 25000" name="adj2"/>
              <a:gd fmla="val 25000" name="adj3"/>
              <a:gd fmla="val 43750" name="adj4"/>
            </a:avLst>
          </a:prstGeom>
          <a:gradFill>
            <a:gsLst>
              <a:gs pos="0">
                <a:srgbClr val="00D2E9"/>
              </a:gs>
              <a:gs pos="100000">
                <a:srgbClr val="045962"/>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6462600" y="1453775"/>
            <a:ext cx="1122600" cy="1193400"/>
          </a:xfrm>
          <a:prstGeom prst="bentArrow">
            <a:avLst>
              <a:gd fmla="val 25000" name="adj1"/>
              <a:gd fmla="val 25000" name="adj2"/>
              <a:gd fmla="val 25000" name="adj3"/>
              <a:gd fmla="val 43750" name="adj4"/>
            </a:avLst>
          </a:prstGeom>
          <a:gradFill>
            <a:gsLst>
              <a:gs pos="0">
                <a:srgbClr val="00D2E9"/>
              </a:gs>
              <a:gs pos="100000">
                <a:srgbClr val="045962"/>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382750" y="459250"/>
            <a:ext cx="8520600" cy="5727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Time </a:t>
            </a:r>
            <a:r>
              <a:rPr lang="sv" sz="2500"/>
              <a:t>schedule </a:t>
            </a:r>
            <a:endParaRPr sz="2500"/>
          </a:p>
        </p:txBody>
      </p:sp>
      <p:pic>
        <p:nvPicPr>
          <p:cNvPr id="352" name="Google Shape;352;p42"/>
          <p:cNvPicPr preferRelativeResize="0"/>
          <p:nvPr/>
        </p:nvPicPr>
        <p:blipFill rotWithShape="1">
          <a:blip r:embed="rId3">
            <a:alphaModFix/>
          </a:blip>
          <a:srcRect b="69356" l="0" r="0" t="0"/>
          <a:stretch/>
        </p:blipFill>
        <p:spPr>
          <a:xfrm>
            <a:off x="785337" y="983800"/>
            <a:ext cx="7573326" cy="1333300"/>
          </a:xfrm>
          <a:prstGeom prst="rect">
            <a:avLst/>
          </a:prstGeom>
          <a:noFill/>
          <a:ln>
            <a:noFill/>
          </a:ln>
        </p:spPr>
      </p:pic>
      <p:sp>
        <p:nvSpPr>
          <p:cNvPr id="353" name="Google Shape;353;p42"/>
          <p:cNvSpPr/>
          <p:nvPr/>
        </p:nvSpPr>
        <p:spPr>
          <a:xfrm rot="10800000">
            <a:off x="2139600" y="1620825"/>
            <a:ext cx="605100" cy="540300"/>
          </a:xfrm>
          <a:prstGeom prst="bentArrow">
            <a:avLst>
              <a:gd fmla="val 25000" name="adj1"/>
              <a:gd fmla="val 25000" name="adj2"/>
              <a:gd fmla="val 25000" name="adj3"/>
              <a:gd fmla="val 43750" name="adj4"/>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291750" y="1620800"/>
            <a:ext cx="1772100" cy="8211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Project Plan </a:t>
            </a:r>
            <a:endParaRPr b="1">
              <a:solidFill>
                <a:schemeClr val="lt1"/>
              </a:solidFill>
            </a:endParaRPr>
          </a:p>
          <a:p>
            <a:pPr indent="0" lvl="0" marL="0" rtl="0" algn="l">
              <a:spcBef>
                <a:spcPts val="0"/>
              </a:spcBef>
              <a:spcAft>
                <a:spcPts val="0"/>
              </a:spcAft>
              <a:buNone/>
            </a:pPr>
            <a:r>
              <a:rPr b="1" lang="sv">
                <a:solidFill>
                  <a:schemeClr val="lt1"/>
                </a:solidFill>
              </a:rPr>
              <a:t>Mockups</a:t>
            </a:r>
            <a:endParaRPr b="1">
              <a:solidFill>
                <a:schemeClr val="lt1"/>
              </a:solidFill>
            </a:endParaRPr>
          </a:p>
          <a:p>
            <a:pPr indent="0" lvl="0" marL="0" rtl="0" algn="l">
              <a:spcBef>
                <a:spcPts val="0"/>
              </a:spcBef>
              <a:spcAft>
                <a:spcPts val="0"/>
              </a:spcAft>
              <a:buNone/>
            </a:pPr>
            <a:r>
              <a:rPr b="1" lang="sv">
                <a:solidFill>
                  <a:schemeClr val="lt1"/>
                </a:solidFill>
              </a:rPr>
              <a:t>Requirements</a:t>
            </a:r>
            <a:endParaRPr b="1">
              <a:solidFill>
                <a:schemeClr val="lt1"/>
              </a:solidFill>
            </a:endParaRPr>
          </a:p>
        </p:txBody>
      </p:sp>
      <p:sp>
        <p:nvSpPr>
          <p:cNvPr id="355" name="Google Shape;355;p42"/>
          <p:cNvSpPr/>
          <p:nvPr/>
        </p:nvSpPr>
        <p:spPr>
          <a:xfrm>
            <a:off x="1101600" y="2626163"/>
            <a:ext cx="2280000" cy="913200"/>
          </a:xfrm>
          <a:prstGeom prst="roundRect">
            <a:avLst>
              <a:gd fmla="val 16667" name="adj"/>
            </a:avLst>
          </a:prstGeom>
          <a:solidFill>
            <a:srgbClr val="F797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Front end (headless)</a:t>
            </a:r>
            <a:endParaRPr b="1">
              <a:solidFill>
                <a:schemeClr val="lt1"/>
              </a:solidFill>
            </a:endParaRPr>
          </a:p>
          <a:p>
            <a:pPr indent="0" lvl="0" marL="0" rtl="0" algn="l">
              <a:spcBef>
                <a:spcPts val="0"/>
              </a:spcBef>
              <a:spcAft>
                <a:spcPts val="0"/>
              </a:spcAft>
              <a:buNone/>
            </a:pPr>
            <a:r>
              <a:rPr b="1" lang="sv">
                <a:solidFill>
                  <a:schemeClr val="lt1"/>
                </a:solidFill>
              </a:rPr>
              <a:t>First draft of AI</a:t>
            </a:r>
            <a:endParaRPr b="1">
              <a:solidFill>
                <a:schemeClr val="lt1"/>
              </a:solidFill>
            </a:endParaRPr>
          </a:p>
          <a:p>
            <a:pPr indent="0" lvl="0" marL="0" rtl="0" algn="l">
              <a:spcBef>
                <a:spcPts val="0"/>
              </a:spcBef>
              <a:spcAft>
                <a:spcPts val="0"/>
              </a:spcAft>
              <a:buNone/>
            </a:pPr>
            <a:r>
              <a:rPr b="1" lang="sv">
                <a:solidFill>
                  <a:schemeClr val="lt1"/>
                </a:solidFill>
              </a:rPr>
              <a:t>Questions for the form</a:t>
            </a:r>
            <a:endParaRPr b="1">
              <a:solidFill>
                <a:schemeClr val="lt1"/>
              </a:solidFill>
            </a:endParaRPr>
          </a:p>
          <a:p>
            <a:pPr indent="0" lvl="0" marL="0" rtl="0" algn="l">
              <a:spcBef>
                <a:spcPts val="0"/>
              </a:spcBef>
              <a:spcAft>
                <a:spcPts val="0"/>
              </a:spcAft>
              <a:buNone/>
            </a:pPr>
            <a:r>
              <a:rPr b="1" lang="sv">
                <a:solidFill>
                  <a:schemeClr val="lt1"/>
                </a:solidFill>
              </a:rPr>
              <a:t>Backend and database</a:t>
            </a:r>
            <a:endParaRPr b="1">
              <a:solidFill>
                <a:schemeClr val="lt1"/>
              </a:solidFill>
            </a:endParaRPr>
          </a:p>
        </p:txBody>
      </p:sp>
      <p:sp>
        <p:nvSpPr>
          <p:cNvPr id="356" name="Google Shape;356;p42"/>
          <p:cNvSpPr/>
          <p:nvPr/>
        </p:nvSpPr>
        <p:spPr>
          <a:xfrm>
            <a:off x="2292000" y="3723625"/>
            <a:ext cx="2280000" cy="821100"/>
          </a:xfrm>
          <a:prstGeom prst="roundRect">
            <a:avLst>
              <a:gd fmla="val 16667" name="adj"/>
            </a:avLst>
          </a:prstGeom>
          <a:solidFill>
            <a:srgbClr val="4AAC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Advanced AI </a:t>
            </a:r>
            <a:endParaRPr b="1">
              <a:solidFill>
                <a:schemeClr val="lt1"/>
              </a:solidFill>
            </a:endParaRPr>
          </a:p>
          <a:p>
            <a:pPr indent="0" lvl="0" marL="0" rtl="0" algn="l">
              <a:spcBef>
                <a:spcPts val="0"/>
              </a:spcBef>
              <a:spcAft>
                <a:spcPts val="0"/>
              </a:spcAft>
              <a:buNone/>
            </a:pPr>
            <a:r>
              <a:rPr b="1" lang="sv">
                <a:solidFill>
                  <a:schemeClr val="lt1"/>
                </a:solidFill>
              </a:rPr>
              <a:t>Cloud hosting</a:t>
            </a:r>
            <a:endParaRPr b="1">
              <a:solidFill>
                <a:schemeClr val="lt1"/>
              </a:solidFill>
            </a:endParaRPr>
          </a:p>
          <a:p>
            <a:pPr indent="0" lvl="0" marL="0" rtl="0" algn="l">
              <a:spcBef>
                <a:spcPts val="0"/>
              </a:spcBef>
              <a:spcAft>
                <a:spcPts val="0"/>
              </a:spcAft>
              <a:buNone/>
            </a:pPr>
            <a:r>
              <a:rPr b="1" lang="sv">
                <a:solidFill>
                  <a:schemeClr val="lt1"/>
                </a:solidFill>
              </a:rPr>
              <a:t>API communication</a:t>
            </a:r>
            <a:endParaRPr b="1">
              <a:solidFill>
                <a:schemeClr val="lt1"/>
              </a:solidFill>
            </a:endParaRPr>
          </a:p>
        </p:txBody>
      </p:sp>
      <p:sp>
        <p:nvSpPr>
          <p:cNvPr id="357" name="Google Shape;357;p42"/>
          <p:cNvSpPr/>
          <p:nvPr/>
        </p:nvSpPr>
        <p:spPr>
          <a:xfrm>
            <a:off x="5653625" y="3799250"/>
            <a:ext cx="2280000" cy="913200"/>
          </a:xfrm>
          <a:prstGeom prst="roundRect">
            <a:avLst>
              <a:gd fmla="val 16667" name="adj"/>
            </a:avLst>
          </a:prstGeom>
          <a:solidFill>
            <a:srgbClr val="816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Integration of all the parts together</a:t>
            </a:r>
            <a:endParaRPr b="1">
              <a:solidFill>
                <a:schemeClr val="lt1"/>
              </a:solidFill>
            </a:endParaRPr>
          </a:p>
          <a:p>
            <a:pPr indent="0" lvl="0" marL="0" rtl="0" algn="l">
              <a:spcBef>
                <a:spcPts val="0"/>
              </a:spcBef>
              <a:spcAft>
                <a:spcPts val="0"/>
              </a:spcAft>
              <a:buNone/>
            </a:pPr>
            <a:r>
              <a:rPr b="1" lang="sv">
                <a:solidFill>
                  <a:schemeClr val="lt1"/>
                </a:solidFill>
              </a:rPr>
              <a:t>finishing touches</a:t>
            </a:r>
            <a:endParaRPr b="1">
              <a:solidFill>
                <a:schemeClr val="lt1"/>
              </a:solidFill>
            </a:endParaRPr>
          </a:p>
          <a:p>
            <a:pPr indent="0" lvl="0" marL="0" rtl="0" algn="l">
              <a:spcBef>
                <a:spcPts val="0"/>
              </a:spcBef>
              <a:spcAft>
                <a:spcPts val="0"/>
              </a:spcAft>
              <a:buNone/>
            </a:pPr>
            <a:r>
              <a:rPr b="1" lang="sv">
                <a:solidFill>
                  <a:schemeClr val="lt1"/>
                </a:solidFill>
              </a:rPr>
              <a:t>User tests</a:t>
            </a:r>
            <a:endParaRPr b="1">
              <a:solidFill>
                <a:schemeClr val="lt1"/>
              </a:solidFill>
            </a:endParaRPr>
          </a:p>
        </p:txBody>
      </p:sp>
      <p:sp>
        <p:nvSpPr>
          <p:cNvPr id="358" name="Google Shape;358;p42"/>
          <p:cNvSpPr/>
          <p:nvPr/>
        </p:nvSpPr>
        <p:spPr>
          <a:xfrm rot="10800000">
            <a:off x="3457800" y="1776775"/>
            <a:ext cx="551100" cy="1410900"/>
          </a:xfrm>
          <a:prstGeom prst="bentArrow">
            <a:avLst>
              <a:gd fmla="val 25000" name="adj1"/>
              <a:gd fmla="val 25000" name="adj2"/>
              <a:gd fmla="val 25000" name="adj3"/>
              <a:gd fmla="val 43750" name="adj4"/>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rot="10800000">
            <a:off x="4646400" y="1983150"/>
            <a:ext cx="626700" cy="2317500"/>
          </a:xfrm>
          <a:prstGeom prst="bentArrow">
            <a:avLst>
              <a:gd fmla="val 25000" name="adj1"/>
              <a:gd fmla="val 25000" name="adj2"/>
              <a:gd fmla="val 25000" name="adj3"/>
              <a:gd fmla="val 43750" name="adj4"/>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6299700" y="2182825"/>
            <a:ext cx="324300" cy="1540800"/>
          </a:xfrm>
          <a:prstGeom prst="downArrow">
            <a:avLst>
              <a:gd fmla="val 50000" name="adj1"/>
              <a:gd fmla="val 50000" name="adj2"/>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177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SWOT- analysis</a:t>
            </a:r>
            <a:endParaRPr>
              <a:highlight>
                <a:srgbClr val="F79747"/>
              </a:highlight>
            </a:endParaRPr>
          </a:p>
        </p:txBody>
      </p:sp>
      <p:pic>
        <p:nvPicPr>
          <p:cNvPr id="367" name="Google Shape;367;p43"/>
          <p:cNvPicPr preferRelativeResize="0"/>
          <p:nvPr/>
        </p:nvPicPr>
        <p:blipFill>
          <a:blip r:embed="rId3">
            <a:alphaModFix/>
          </a:blip>
          <a:stretch>
            <a:fillRect/>
          </a:stretch>
        </p:blipFill>
        <p:spPr>
          <a:xfrm>
            <a:off x="2169850" y="678425"/>
            <a:ext cx="4208150" cy="4180250"/>
          </a:xfrm>
          <a:prstGeom prst="rect">
            <a:avLst/>
          </a:prstGeom>
          <a:noFill/>
          <a:ln>
            <a:noFill/>
          </a:ln>
        </p:spPr>
      </p:pic>
      <p:sp>
        <p:nvSpPr>
          <p:cNvPr id="368" name="Google Shape;36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443800" y="11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User tests </a:t>
            </a:r>
            <a:endParaRPr/>
          </a:p>
        </p:txBody>
      </p:sp>
      <p:sp>
        <p:nvSpPr>
          <p:cNvPr id="374" name="Google Shape;374;p44"/>
          <p:cNvSpPr txBox="1"/>
          <p:nvPr>
            <p:ph idx="1" type="body"/>
          </p:nvPr>
        </p:nvSpPr>
        <p:spPr>
          <a:xfrm>
            <a:off x="4428600" y="991275"/>
            <a:ext cx="4403700" cy="32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sv"/>
              <a:t>Concluded needs for </a:t>
            </a:r>
            <a:r>
              <a:rPr lang="sv"/>
              <a:t>improvement</a:t>
            </a:r>
            <a:r>
              <a:rPr lang="sv"/>
              <a:t>:</a:t>
            </a:r>
            <a:endParaRPr/>
          </a:p>
          <a:p>
            <a:pPr indent="-330200" lvl="0" marL="457200" rtl="0" algn="l">
              <a:spcBef>
                <a:spcPts val="1200"/>
              </a:spcBef>
              <a:spcAft>
                <a:spcPts val="0"/>
              </a:spcAft>
              <a:buSzPts val="1600"/>
              <a:buChar char="●"/>
            </a:pPr>
            <a:r>
              <a:rPr lang="sv" sz="1600"/>
              <a:t>Home page button on all pages</a:t>
            </a:r>
            <a:endParaRPr sz="1600"/>
          </a:p>
          <a:p>
            <a:pPr indent="-330200" lvl="0" marL="457200" rtl="0" algn="l">
              <a:spcBef>
                <a:spcPts val="0"/>
              </a:spcBef>
              <a:spcAft>
                <a:spcPts val="0"/>
              </a:spcAft>
              <a:buSzPts val="1600"/>
              <a:buChar char="●"/>
            </a:pPr>
            <a:r>
              <a:rPr lang="sv" sz="1600"/>
              <a:t>Open articles in new window</a:t>
            </a:r>
            <a:endParaRPr sz="1600"/>
          </a:p>
          <a:p>
            <a:pPr indent="-330200" lvl="0" marL="457200" rtl="0" algn="l">
              <a:spcBef>
                <a:spcPts val="0"/>
              </a:spcBef>
              <a:spcAft>
                <a:spcPts val="0"/>
              </a:spcAft>
              <a:buSzPts val="1600"/>
              <a:buChar char="●"/>
            </a:pPr>
            <a:r>
              <a:rPr lang="sv" sz="1600"/>
              <a:t>Hovering text on more buttons</a:t>
            </a:r>
            <a:endParaRPr sz="1600"/>
          </a:p>
          <a:p>
            <a:pPr indent="-330200" lvl="0" marL="457200" rtl="0" algn="l">
              <a:spcBef>
                <a:spcPts val="0"/>
              </a:spcBef>
              <a:spcAft>
                <a:spcPts val="0"/>
              </a:spcAft>
              <a:buSzPts val="1600"/>
              <a:buChar char="●"/>
            </a:pPr>
            <a:r>
              <a:rPr lang="sv" sz="1600"/>
              <a:t>Symbol for </a:t>
            </a:r>
            <a:r>
              <a:rPr lang="sv" sz="1600"/>
              <a:t>showing</a:t>
            </a:r>
            <a:r>
              <a:rPr lang="sv" sz="1600"/>
              <a:t> educational </a:t>
            </a:r>
            <a:r>
              <a:rPr lang="sv" sz="1600"/>
              <a:t>material</a:t>
            </a:r>
            <a:r>
              <a:rPr lang="sv" sz="1600"/>
              <a:t> </a:t>
            </a:r>
            <a:endParaRPr sz="1600"/>
          </a:p>
          <a:p>
            <a:pPr indent="-330200" lvl="0" marL="457200" rtl="0" algn="l">
              <a:spcBef>
                <a:spcPts val="0"/>
              </a:spcBef>
              <a:spcAft>
                <a:spcPts val="0"/>
              </a:spcAft>
              <a:buSzPts val="1600"/>
              <a:buChar char="●"/>
            </a:pPr>
            <a:r>
              <a:rPr lang="sv" sz="1600"/>
              <a:t>Start new section on top of page</a:t>
            </a:r>
            <a:endParaRPr sz="1600"/>
          </a:p>
          <a:p>
            <a:pPr indent="-330200" lvl="0" marL="457200" rtl="0" algn="l">
              <a:spcBef>
                <a:spcPts val="0"/>
              </a:spcBef>
              <a:spcAft>
                <a:spcPts val="0"/>
              </a:spcAft>
              <a:buSzPts val="1600"/>
              <a:buChar char="●"/>
            </a:pPr>
            <a:r>
              <a:rPr lang="sv" sz="1600"/>
              <a:t>Do not use red as color for buttons</a:t>
            </a:r>
            <a:endParaRPr sz="1600"/>
          </a:p>
          <a:p>
            <a:pPr indent="0" lvl="0" marL="0" rtl="0" algn="l">
              <a:spcBef>
                <a:spcPts val="1200"/>
              </a:spcBef>
              <a:spcAft>
                <a:spcPts val="1200"/>
              </a:spcAft>
              <a:buNone/>
            </a:pPr>
            <a:r>
              <a:t/>
            </a:r>
            <a:endParaRPr/>
          </a:p>
        </p:txBody>
      </p:sp>
      <p:pic>
        <p:nvPicPr>
          <p:cNvPr id="375" name="Google Shape;375;p44"/>
          <p:cNvPicPr preferRelativeResize="0"/>
          <p:nvPr/>
        </p:nvPicPr>
        <p:blipFill>
          <a:blip r:embed="rId3">
            <a:alphaModFix/>
          </a:blip>
          <a:stretch>
            <a:fillRect/>
          </a:stretch>
        </p:blipFill>
        <p:spPr>
          <a:xfrm>
            <a:off x="540175" y="991325"/>
            <a:ext cx="3211750" cy="3264501"/>
          </a:xfrm>
          <a:prstGeom prst="rect">
            <a:avLst/>
          </a:prstGeom>
          <a:noFill/>
          <a:ln>
            <a:noFill/>
          </a:ln>
        </p:spPr>
      </p:pic>
      <p:sp>
        <p:nvSpPr>
          <p:cNvPr id="376" name="Google Shape;37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Current state of the project</a:t>
            </a:r>
            <a:endParaRPr/>
          </a:p>
        </p:txBody>
      </p:sp>
      <p:sp>
        <p:nvSpPr>
          <p:cNvPr id="382" name="Google Shape;382;p45"/>
          <p:cNvSpPr txBox="1"/>
          <p:nvPr>
            <p:ph idx="1" type="body"/>
          </p:nvPr>
        </p:nvSpPr>
        <p:spPr>
          <a:xfrm>
            <a:off x="311700" y="1152475"/>
            <a:ext cx="3908100" cy="34164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SzPts val="2300"/>
              <a:buChar char="●"/>
            </a:pPr>
            <a:r>
              <a:rPr lang="sv" sz="2300"/>
              <a:t>Functional : </a:t>
            </a:r>
            <a:endParaRPr sz="2300"/>
          </a:p>
          <a:p>
            <a:pPr indent="-349250" lvl="1" marL="914400" rtl="0" algn="l">
              <a:spcBef>
                <a:spcPts val="0"/>
              </a:spcBef>
              <a:spcAft>
                <a:spcPts val="0"/>
              </a:spcAft>
              <a:buSzPts val="1900"/>
              <a:buChar char="○"/>
            </a:pPr>
            <a:r>
              <a:rPr lang="sv" sz="1900"/>
              <a:t>The f</a:t>
            </a:r>
            <a:r>
              <a:rPr lang="sv" sz="1900"/>
              <a:t>orm</a:t>
            </a:r>
            <a:endParaRPr sz="1900"/>
          </a:p>
          <a:p>
            <a:pPr indent="-349250" lvl="1" marL="914400" rtl="0" algn="l">
              <a:spcBef>
                <a:spcPts val="0"/>
              </a:spcBef>
              <a:spcAft>
                <a:spcPts val="0"/>
              </a:spcAft>
              <a:buSzPts val="1900"/>
              <a:buChar char="○"/>
            </a:pPr>
            <a:r>
              <a:rPr lang="sv" sz="1900"/>
              <a:t>AI processing</a:t>
            </a:r>
            <a:endParaRPr sz="1900"/>
          </a:p>
          <a:p>
            <a:pPr indent="-349250" lvl="1" marL="914400" rtl="0" algn="l">
              <a:spcBef>
                <a:spcPts val="0"/>
              </a:spcBef>
              <a:spcAft>
                <a:spcPts val="0"/>
              </a:spcAft>
              <a:buSzPts val="1900"/>
              <a:buChar char="○"/>
            </a:pPr>
            <a:r>
              <a:rPr lang="sv" sz="1900"/>
              <a:t>Articles scraping</a:t>
            </a:r>
            <a:endParaRPr sz="1900"/>
          </a:p>
          <a:p>
            <a:pPr indent="-349250" lvl="1" marL="914400" rtl="0" algn="l">
              <a:spcBef>
                <a:spcPts val="0"/>
              </a:spcBef>
              <a:spcAft>
                <a:spcPts val="0"/>
              </a:spcAft>
              <a:buSzPts val="1900"/>
              <a:buChar char="○"/>
            </a:pPr>
            <a:r>
              <a:rPr lang="sv" sz="1900"/>
              <a:t>Display of</a:t>
            </a:r>
            <a:r>
              <a:rPr lang="sv" sz="1900"/>
              <a:t> the results</a:t>
            </a:r>
            <a:endParaRPr sz="1900"/>
          </a:p>
          <a:p>
            <a:pPr indent="-349250" lvl="1" marL="914400" rtl="0" algn="l">
              <a:spcBef>
                <a:spcPts val="0"/>
              </a:spcBef>
              <a:spcAft>
                <a:spcPts val="0"/>
              </a:spcAft>
              <a:buSzPts val="1900"/>
              <a:buChar char="○"/>
            </a:pPr>
            <a:r>
              <a:rPr lang="sv" sz="1900"/>
              <a:t>Help page</a:t>
            </a:r>
            <a:endParaRPr sz="1900"/>
          </a:p>
          <a:p>
            <a:pPr indent="-349250" lvl="1" marL="914400" rtl="0" algn="l">
              <a:spcBef>
                <a:spcPts val="0"/>
              </a:spcBef>
              <a:spcAft>
                <a:spcPts val="0"/>
              </a:spcAft>
              <a:buSzPts val="1900"/>
              <a:buChar char="○"/>
            </a:pPr>
            <a:r>
              <a:rPr lang="sv" sz="1900"/>
              <a:t>API</a:t>
            </a:r>
            <a:endParaRPr sz="1900"/>
          </a:p>
          <a:p>
            <a:pPr indent="-349250" lvl="1" marL="914400" rtl="0" algn="l">
              <a:spcBef>
                <a:spcPts val="0"/>
              </a:spcBef>
              <a:spcAft>
                <a:spcPts val="0"/>
              </a:spcAft>
              <a:buSzPts val="1900"/>
              <a:buChar char="○"/>
            </a:pPr>
            <a:r>
              <a:rPr lang="sv" sz="1900"/>
              <a:t>Accessing the result with a code</a:t>
            </a:r>
            <a:endParaRPr sz="1900"/>
          </a:p>
          <a:p>
            <a:pPr indent="0" lvl="0" marL="457200" rtl="0" algn="l">
              <a:spcBef>
                <a:spcPts val="1200"/>
              </a:spcBef>
              <a:spcAft>
                <a:spcPts val="1200"/>
              </a:spcAft>
              <a:buNone/>
            </a:pPr>
            <a:r>
              <a:t/>
            </a:r>
            <a:endParaRPr/>
          </a:p>
        </p:txBody>
      </p:sp>
      <p:sp>
        <p:nvSpPr>
          <p:cNvPr id="383" name="Google Shape;383;p45"/>
          <p:cNvSpPr txBox="1"/>
          <p:nvPr/>
        </p:nvSpPr>
        <p:spPr>
          <a:xfrm>
            <a:off x="4421000" y="1152475"/>
            <a:ext cx="3622200" cy="35748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dk2"/>
              </a:buClr>
              <a:buSzPts val="2300"/>
              <a:buChar char="●"/>
            </a:pPr>
            <a:r>
              <a:rPr lang="sv" sz="2300">
                <a:solidFill>
                  <a:schemeClr val="dk2"/>
                </a:solidFill>
              </a:rPr>
              <a:t>Still needs to be done :</a:t>
            </a:r>
            <a:endParaRPr sz="2300">
              <a:solidFill>
                <a:schemeClr val="dk2"/>
              </a:solidFill>
            </a:endParaRPr>
          </a:p>
          <a:p>
            <a:pPr indent="-349250" lvl="1" marL="914400" rtl="0" algn="l">
              <a:lnSpc>
                <a:spcPct val="115000"/>
              </a:lnSpc>
              <a:spcBef>
                <a:spcPts val="0"/>
              </a:spcBef>
              <a:spcAft>
                <a:spcPts val="0"/>
              </a:spcAft>
              <a:buClr>
                <a:schemeClr val="dk2"/>
              </a:buClr>
              <a:buSzPts val="1900"/>
              <a:buChar char="○"/>
            </a:pPr>
            <a:r>
              <a:rPr lang="sv" sz="1900">
                <a:solidFill>
                  <a:schemeClr val="dk2"/>
                </a:solidFill>
              </a:rPr>
              <a:t>Commenting the code</a:t>
            </a:r>
            <a:endParaRPr sz="1900">
              <a:solidFill>
                <a:schemeClr val="dk2"/>
              </a:solidFill>
            </a:endParaRPr>
          </a:p>
          <a:p>
            <a:pPr indent="-349250" lvl="1" marL="914400" rtl="0" algn="l">
              <a:lnSpc>
                <a:spcPct val="115000"/>
              </a:lnSpc>
              <a:spcBef>
                <a:spcPts val="0"/>
              </a:spcBef>
              <a:spcAft>
                <a:spcPts val="0"/>
              </a:spcAft>
              <a:buClr>
                <a:schemeClr val="dk2"/>
              </a:buClr>
              <a:buSzPts val="1900"/>
              <a:buChar char="○"/>
            </a:pPr>
            <a:r>
              <a:rPr lang="sv" sz="1900">
                <a:solidFill>
                  <a:schemeClr val="dk2"/>
                </a:solidFill>
              </a:rPr>
              <a:t>Documenting the whole project</a:t>
            </a:r>
            <a:endParaRPr sz="1900">
              <a:solidFill>
                <a:schemeClr val="dk2"/>
              </a:solidFill>
            </a:endParaRPr>
          </a:p>
          <a:p>
            <a:pPr indent="-349250" lvl="1" marL="914400" rtl="0" algn="l">
              <a:lnSpc>
                <a:spcPct val="115000"/>
              </a:lnSpc>
              <a:spcBef>
                <a:spcPts val="0"/>
              </a:spcBef>
              <a:spcAft>
                <a:spcPts val="0"/>
              </a:spcAft>
              <a:buClr>
                <a:schemeClr val="dk2"/>
              </a:buClr>
              <a:buSzPts val="1900"/>
              <a:buChar char="○"/>
            </a:pPr>
            <a:r>
              <a:rPr lang="sv" sz="1900">
                <a:solidFill>
                  <a:schemeClr val="dk2"/>
                </a:solidFill>
              </a:rPr>
              <a:t>Optimizing some parts of the code</a:t>
            </a:r>
            <a:endParaRPr sz="1900">
              <a:solidFill>
                <a:schemeClr val="dk2"/>
              </a:solidFill>
            </a:endParaRPr>
          </a:p>
          <a:p>
            <a:pPr indent="-349250" lvl="1" marL="914400" rtl="0" algn="l">
              <a:lnSpc>
                <a:spcPct val="115000"/>
              </a:lnSpc>
              <a:spcBef>
                <a:spcPts val="0"/>
              </a:spcBef>
              <a:spcAft>
                <a:spcPts val="0"/>
              </a:spcAft>
              <a:buClr>
                <a:schemeClr val="dk2"/>
              </a:buClr>
              <a:buSzPts val="1900"/>
              <a:buChar char="○"/>
            </a:pPr>
            <a:r>
              <a:rPr lang="sv" sz="1900">
                <a:solidFill>
                  <a:schemeClr val="dk2"/>
                </a:solidFill>
              </a:rPr>
              <a:t>Fixing the last bugs and implementing improvements based on user tests</a:t>
            </a:r>
            <a:endParaRPr sz="1900">
              <a:solidFill>
                <a:schemeClr val="dk2"/>
              </a:solidFill>
            </a:endParaRPr>
          </a:p>
        </p:txBody>
      </p:sp>
      <p:pic>
        <p:nvPicPr>
          <p:cNvPr id="384" name="Google Shape;384;p45"/>
          <p:cNvPicPr preferRelativeResize="0"/>
          <p:nvPr/>
        </p:nvPicPr>
        <p:blipFill>
          <a:blip r:embed="rId3">
            <a:alphaModFix/>
          </a:blip>
          <a:stretch>
            <a:fillRect/>
          </a:stretch>
        </p:blipFill>
        <p:spPr>
          <a:xfrm rot="-960202">
            <a:off x="2868977" y="1123302"/>
            <a:ext cx="891191" cy="891191"/>
          </a:xfrm>
          <a:prstGeom prst="rect">
            <a:avLst/>
          </a:prstGeom>
          <a:noFill/>
          <a:ln>
            <a:noFill/>
          </a:ln>
        </p:spPr>
      </p:pic>
      <p:pic>
        <p:nvPicPr>
          <p:cNvPr id="385" name="Google Shape;385;p45"/>
          <p:cNvPicPr preferRelativeResize="0"/>
          <p:nvPr/>
        </p:nvPicPr>
        <p:blipFill>
          <a:blip r:embed="rId4">
            <a:alphaModFix/>
          </a:blip>
          <a:stretch>
            <a:fillRect/>
          </a:stretch>
        </p:blipFill>
        <p:spPr>
          <a:xfrm rot="552261">
            <a:off x="7880075" y="3017025"/>
            <a:ext cx="1102350" cy="1102350"/>
          </a:xfrm>
          <a:prstGeom prst="rect">
            <a:avLst/>
          </a:prstGeom>
          <a:noFill/>
          <a:ln>
            <a:noFill/>
          </a:ln>
        </p:spPr>
      </p:pic>
      <p:sp>
        <p:nvSpPr>
          <p:cNvPr id="386" name="Google Shape;38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Ideas for the future</a:t>
            </a:r>
            <a:endParaRPr/>
          </a:p>
        </p:txBody>
      </p:sp>
      <p:sp>
        <p:nvSpPr>
          <p:cNvPr id="392" name="Google Shape;39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sv" sz="2200"/>
              <a:t>I</a:t>
            </a:r>
            <a:r>
              <a:rPr lang="sv" sz="2200"/>
              <a:t>deas to greatly improve the usability and interest of the website : </a:t>
            </a:r>
            <a:endParaRPr sz="2200"/>
          </a:p>
          <a:p>
            <a:pPr indent="-355600" lvl="0" marL="457200" rtl="0" algn="l">
              <a:lnSpc>
                <a:spcPct val="150000"/>
              </a:lnSpc>
              <a:spcBef>
                <a:spcPts val="1200"/>
              </a:spcBef>
              <a:spcAft>
                <a:spcPts val="0"/>
              </a:spcAft>
              <a:buSzPts val="2000"/>
              <a:buChar char="●"/>
            </a:pPr>
            <a:r>
              <a:rPr lang="sv" sz="2000"/>
              <a:t>Having weighted questions</a:t>
            </a:r>
            <a:endParaRPr sz="2000"/>
          </a:p>
          <a:p>
            <a:pPr indent="-355600" lvl="0" marL="457200" rtl="0" algn="l">
              <a:lnSpc>
                <a:spcPct val="150000"/>
              </a:lnSpc>
              <a:spcBef>
                <a:spcPts val="0"/>
              </a:spcBef>
              <a:spcAft>
                <a:spcPts val="0"/>
              </a:spcAft>
              <a:buSzPts val="2000"/>
              <a:buChar char="●"/>
            </a:pPr>
            <a:r>
              <a:rPr lang="sv" sz="2000"/>
              <a:t>Training the AI on a dataset from real user inputs</a:t>
            </a:r>
            <a:endParaRPr sz="2000"/>
          </a:p>
          <a:p>
            <a:pPr indent="-355600" lvl="0" marL="457200" rtl="0" algn="l">
              <a:lnSpc>
                <a:spcPct val="150000"/>
              </a:lnSpc>
              <a:spcBef>
                <a:spcPts val="0"/>
              </a:spcBef>
              <a:spcAft>
                <a:spcPts val="0"/>
              </a:spcAft>
              <a:buSzPts val="2000"/>
              <a:buChar char="●"/>
            </a:pPr>
            <a:r>
              <a:rPr lang="sv" sz="2000"/>
              <a:t>Integrating our solution to existing websites (Verksamt, bolagsverket…)</a:t>
            </a:r>
            <a:endParaRPr sz="2000"/>
          </a:p>
          <a:p>
            <a:pPr indent="-355600" lvl="0" marL="457200" rtl="0" algn="l">
              <a:lnSpc>
                <a:spcPct val="150000"/>
              </a:lnSpc>
              <a:spcBef>
                <a:spcPts val="0"/>
              </a:spcBef>
              <a:spcAft>
                <a:spcPts val="0"/>
              </a:spcAft>
              <a:buSzPts val="2000"/>
              <a:buChar char="●"/>
            </a:pPr>
            <a:r>
              <a:rPr lang="sv" sz="2000"/>
              <a:t>Adding a rating and complaints system </a:t>
            </a:r>
            <a:endParaRPr sz="2000"/>
          </a:p>
          <a:p>
            <a:pPr indent="-355600" lvl="0" marL="457200" rtl="0" algn="l">
              <a:lnSpc>
                <a:spcPct val="150000"/>
              </a:lnSpc>
              <a:spcBef>
                <a:spcPts val="0"/>
              </a:spcBef>
              <a:spcAft>
                <a:spcPts val="0"/>
              </a:spcAft>
              <a:buSzPts val="2000"/>
              <a:buChar char="●"/>
            </a:pPr>
            <a:r>
              <a:rPr lang="sv" sz="2000"/>
              <a:t>Letting other companies access the data</a:t>
            </a:r>
            <a:endParaRPr sz="2000"/>
          </a:p>
          <a:p>
            <a:pPr indent="-355600" lvl="0" marL="457200" rtl="0" algn="l">
              <a:lnSpc>
                <a:spcPct val="150000"/>
              </a:lnSpc>
              <a:spcBef>
                <a:spcPts val="0"/>
              </a:spcBef>
              <a:spcAft>
                <a:spcPts val="0"/>
              </a:spcAft>
              <a:buSzPts val="2000"/>
              <a:buChar char="●"/>
            </a:pPr>
            <a:r>
              <a:rPr lang="sv" sz="2000"/>
              <a:t>Adding </a:t>
            </a:r>
            <a:r>
              <a:rPr lang="sv" sz="2000"/>
              <a:t>incentives</a:t>
            </a:r>
            <a:r>
              <a:rPr lang="sv" sz="2000"/>
              <a:t> for entrepreneurs </a:t>
            </a:r>
            <a:endParaRPr sz="2000"/>
          </a:p>
        </p:txBody>
      </p:sp>
      <p:sp>
        <p:nvSpPr>
          <p:cNvPr id="393" name="Google Shape;39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sv" sz="2920"/>
              <a:t>Thank you for your attention!</a:t>
            </a:r>
            <a:endParaRPr sz="2920"/>
          </a:p>
        </p:txBody>
      </p:sp>
      <p:sp>
        <p:nvSpPr>
          <p:cNvPr id="399" name="Google Shape;39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sv" sz="2400"/>
              <a:t>Questions</a:t>
            </a:r>
            <a:r>
              <a:rPr lang="sv" sz="2400"/>
              <a:t>?</a:t>
            </a:r>
            <a:endParaRPr sz="2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00" name="Google Shape;400;p47"/>
          <p:cNvPicPr preferRelativeResize="0"/>
          <p:nvPr/>
        </p:nvPicPr>
        <p:blipFill>
          <a:blip r:embed="rId3">
            <a:alphaModFix/>
          </a:blip>
          <a:stretch>
            <a:fillRect/>
          </a:stretch>
        </p:blipFill>
        <p:spPr>
          <a:xfrm>
            <a:off x="883700" y="3574375"/>
            <a:ext cx="2914650" cy="638175"/>
          </a:xfrm>
          <a:prstGeom prst="rect">
            <a:avLst/>
          </a:prstGeom>
          <a:noFill/>
          <a:ln>
            <a:noFill/>
          </a:ln>
        </p:spPr>
      </p:pic>
      <p:pic>
        <p:nvPicPr>
          <p:cNvPr id="401" name="Google Shape;401;p47"/>
          <p:cNvPicPr preferRelativeResize="0"/>
          <p:nvPr/>
        </p:nvPicPr>
        <p:blipFill>
          <a:blip r:embed="rId4">
            <a:alphaModFix/>
          </a:blip>
          <a:stretch>
            <a:fillRect/>
          </a:stretch>
        </p:blipFill>
        <p:spPr>
          <a:xfrm>
            <a:off x="5913375" y="3227713"/>
            <a:ext cx="2124075" cy="1143000"/>
          </a:xfrm>
          <a:prstGeom prst="rect">
            <a:avLst/>
          </a:prstGeom>
          <a:noFill/>
          <a:ln>
            <a:noFill/>
          </a:ln>
        </p:spPr>
      </p:pic>
      <p:sp>
        <p:nvSpPr>
          <p:cNvPr id="402" name="Google Shape;402;p47"/>
          <p:cNvSpPr txBox="1"/>
          <p:nvPr/>
        </p:nvSpPr>
        <p:spPr>
          <a:xfrm>
            <a:off x="80525" y="4703625"/>
            <a:ext cx="867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100">
                <a:solidFill>
                  <a:srgbClr val="999999"/>
                </a:solidFill>
              </a:rPr>
              <a:t>Icons from : https://icons8.com/</a:t>
            </a:r>
            <a:endParaRPr sz="1100">
              <a:solidFill>
                <a:srgbClr val="999999"/>
              </a:solidFill>
            </a:endParaRPr>
          </a:p>
        </p:txBody>
      </p:sp>
      <p:sp>
        <p:nvSpPr>
          <p:cNvPr id="403" name="Google Shape;40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sp>
        <p:nvSpPr>
          <p:cNvPr id="90" name="Google Shape;90;p16"/>
          <p:cNvSpPr txBox="1"/>
          <p:nvPr>
            <p:ph type="title"/>
          </p:nvPr>
        </p:nvSpPr>
        <p:spPr>
          <a:xfrm>
            <a:off x="3195250" y="97500"/>
            <a:ext cx="8520600" cy="5727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Project methods </a:t>
            </a:r>
            <a:endParaRPr sz="2500"/>
          </a:p>
        </p:txBody>
      </p:sp>
      <p:pic>
        <p:nvPicPr>
          <p:cNvPr id="91" name="Google Shape;91;p16"/>
          <p:cNvPicPr preferRelativeResize="0"/>
          <p:nvPr/>
        </p:nvPicPr>
        <p:blipFill>
          <a:blip r:embed="rId3">
            <a:alphaModFix/>
          </a:blip>
          <a:stretch>
            <a:fillRect/>
          </a:stretch>
        </p:blipFill>
        <p:spPr>
          <a:xfrm>
            <a:off x="175124" y="830575"/>
            <a:ext cx="3226075" cy="1349925"/>
          </a:xfrm>
          <a:prstGeom prst="rect">
            <a:avLst/>
          </a:prstGeom>
          <a:noFill/>
          <a:ln>
            <a:noFill/>
          </a:ln>
        </p:spPr>
      </p:pic>
      <p:pic>
        <p:nvPicPr>
          <p:cNvPr id="92" name="Google Shape;92;p16"/>
          <p:cNvPicPr preferRelativeResize="0"/>
          <p:nvPr/>
        </p:nvPicPr>
        <p:blipFill>
          <a:blip r:embed="rId4">
            <a:alphaModFix/>
          </a:blip>
          <a:stretch>
            <a:fillRect/>
          </a:stretch>
        </p:blipFill>
        <p:spPr>
          <a:xfrm>
            <a:off x="6376399" y="1154849"/>
            <a:ext cx="2606100" cy="1127298"/>
          </a:xfrm>
          <a:prstGeom prst="rect">
            <a:avLst/>
          </a:prstGeom>
          <a:noFill/>
          <a:ln>
            <a:noFill/>
          </a:ln>
        </p:spPr>
      </p:pic>
      <p:sp>
        <p:nvSpPr>
          <p:cNvPr id="93" name="Google Shape;93;p16"/>
          <p:cNvSpPr txBox="1"/>
          <p:nvPr/>
        </p:nvSpPr>
        <p:spPr>
          <a:xfrm>
            <a:off x="1150075" y="588125"/>
            <a:ext cx="1413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sv" sz="1700">
                <a:solidFill>
                  <a:schemeClr val="dk2"/>
                </a:solidFill>
              </a:rPr>
              <a:t>Scrum </a:t>
            </a:r>
            <a:endParaRPr sz="1700">
              <a:solidFill>
                <a:schemeClr val="dk2"/>
              </a:solidFill>
            </a:endParaRPr>
          </a:p>
        </p:txBody>
      </p:sp>
      <p:sp>
        <p:nvSpPr>
          <p:cNvPr id="94" name="Google Shape;94;p16"/>
          <p:cNvSpPr txBox="1"/>
          <p:nvPr/>
        </p:nvSpPr>
        <p:spPr>
          <a:xfrm>
            <a:off x="6797125" y="639575"/>
            <a:ext cx="26061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sv" sz="1700">
                <a:solidFill>
                  <a:schemeClr val="dk2"/>
                </a:solidFill>
              </a:rPr>
              <a:t>Design thinking</a:t>
            </a:r>
            <a:endParaRPr sz="1300"/>
          </a:p>
        </p:txBody>
      </p:sp>
      <p:pic>
        <p:nvPicPr>
          <p:cNvPr id="95" name="Google Shape;95;p16"/>
          <p:cNvPicPr preferRelativeResize="0"/>
          <p:nvPr/>
        </p:nvPicPr>
        <p:blipFill>
          <a:blip r:embed="rId5">
            <a:alphaModFix/>
          </a:blip>
          <a:stretch>
            <a:fillRect/>
          </a:stretch>
        </p:blipFill>
        <p:spPr>
          <a:xfrm>
            <a:off x="2348250" y="2145650"/>
            <a:ext cx="4280150" cy="2445800"/>
          </a:xfrm>
          <a:prstGeom prst="rect">
            <a:avLst/>
          </a:prstGeom>
          <a:noFill/>
          <a:ln>
            <a:noFill/>
          </a:ln>
        </p:spPr>
      </p:pic>
      <p:sp>
        <p:nvSpPr>
          <p:cNvPr id="96" name="Google Shape;96;p16"/>
          <p:cNvSpPr/>
          <p:nvPr/>
        </p:nvSpPr>
        <p:spPr>
          <a:xfrm rot="2700000">
            <a:off x="2288429" y="2436467"/>
            <a:ext cx="770039" cy="14976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8397774">
            <a:off x="5836812" y="2375765"/>
            <a:ext cx="769956" cy="1496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2654425" y="4645025"/>
            <a:ext cx="599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200">
                <a:solidFill>
                  <a:srgbClr val="595959"/>
                </a:solidFill>
              </a:rPr>
              <a:t>Work in sprints executed according to the phases</a:t>
            </a:r>
            <a:r>
              <a:rPr lang="sv" sz="1200"/>
              <a:t> </a:t>
            </a:r>
            <a:endParaRPr sz="1200"/>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38275" y="84600"/>
            <a:ext cx="8520600" cy="5727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Requirement management </a:t>
            </a:r>
            <a:endParaRPr sz="2500">
              <a:highlight>
                <a:srgbClr val="F79747"/>
              </a:highlight>
            </a:endParaRPr>
          </a:p>
        </p:txBody>
      </p:sp>
      <p:sp>
        <p:nvSpPr>
          <p:cNvPr id="105" name="Google Shape;105;p17"/>
          <p:cNvSpPr/>
          <p:nvPr/>
        </p:nvSpPr>
        <p:spPr>
          <a:xfrm>
            <a:off x="3504618" y="2850432"/>
            <a:ext cx="1976100" cy="5583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 name="Google Shape;106;p17"/>
          <p:cNvSpPr txBox="1"/>
          <p:nvPr/>
        </p:nvSpPr>
        <p:spPr>
          <a:xfrm>
            <a:off x="5241500" y="381750"/>
            <a:ext cx="2792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1600"/>
              <a:t>Information from:</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lang="sv" sz="1600"/>
              <a:t>Project description</a:t>
            </a:r>
            <a:endParaRPr sz="1600"/>
          </a:p>
          <a:p>
            <a:pPr indent="-330200" lvl="0" marL="457200" rtl="0" algn="l">
              <a:spcBef>
                <a:spcPts val="0"/>
              </a:spcBef>
              <a:spcAft>
                <a:spcPts val="0"/>
              </a:spcAft>
              <a:buSzPts val="1600"/>
              <a:buChar char="-"/>
            </a:pPr>
            <a:r>
              <a:rPr lang="sv" sz="1600"/>
              <a:t>Client meetings</a:t>
            </a:r>
            <a:endParaRPr sz="1600"/>
          </a:p>
          <a:p>
            <a:pPr indent="-330200" lvl="0" marL="457200" rtl="0" algn="l">
              <a:spcBef>
                <a:spcPts val="0"/>
              </a:spcBef>
              <a:spcAft>
                <a:spcPts val="0"/>
              </a:spcAft>
              <a:buSzPts val="1600"/>
              <a:buChar char="-"/>
            </a:pPr>
            <a:r>
              <a:rPr lang="sv" sz="1600"/>
              <a:t>User opinions</a:t>
            </a:r>
            <a:endParaRPr sz="1600"/>
          </a:p>
        </p:txBody>
      </p:sp>
      <p:sp>
        <p:nvSpPr>
          <p:cNvPr id="107" name="Google Shape;107;p17"/>
          <p:cNvSpPr txBox="1"/>
          <p:nvPr/>
        </p:nvSpPr>
        <p:spPr>
          <a:xfrm>
            <a:off x="5624389" y="1951451"/>
            <a:ext cx="26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Product backlog</a:t>
            </a:r>
            <a:endParaRPr b="1" sz="2000"/>
          </a:p>
        </p:txBody>
      </p:sp>
      <p:sp>
        <p:nvSpPr>
          <p:cNvPr id="108" name="Google Shape;108;p17"/>
          <p:cNvSpPr/>
          <p:nvPr/>
        </p:nvSpPr>
        <p:spPr>
          <a:xfrm>
            <a:off x="623200" y="1840342"/>
            <a:ext cx="2550300" cy="26865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sz="1600">
                <a:solidFill>
                  <a:schemeClr val="lt1"/>
                </a:solidFill>
              </a:rPr>
              <a:t>Use case</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sv" sz="1600">
                <a:solidFill>
                  <a:schemeClr val="lt1"/>
                </a:solidFill>
              </a:rPr>
              <a:t>Impact mapping</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sv" sz="1600">
                <a:solidFill>
                  <a:schemeClr val="lt1"/>
                </a:solidFill>
              </a:rPr>
              <a:t>User stories</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sv" sz="1600">
                <a:solidFill>
                  <a:schemeClr val="lt1"/>
                </a:solidFill>
              </a:rPr>
              <a:t>Kano model for </a:t>
            </a:r>
            <a:r>
              <a:rPr b="1" lang="sv" sz="1600">
                <a:solidFill>
                  <a:schemeClr val="lt1"/>
                </a:solidFill>
              </a:rPr>
              <a:t>prioritization</a:t>
            </a:r>
            <a:endParaRPr b="1" sz="1600">
              <a:solidFill>
                <a:schemeClr val="lt1"/>
              </a:solidFill>
            </a:endParaRPr>
          </a:p>
        </p:txBody>
      </p:sp>
      <p:sp>
        <p:nvSpPr>
          <p:cNvPr id="109" name="Google Shape;109;p17"/>
          <p:cNvSpPr txBox="1"/>
          <p:nvPr/>
        </p:nvSpPr>
        <p:spPr>
          <a:xfrm>
            <a:off x="1321287" y="1397550"/>
            <a:ext cx="26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Activities</a:t>
            </a:r>
            <a:endParaRPr b="1"/>
          </a:p>
        </p:txBody>
      </p:sp>
      <p:pic>
        <p:nvPicPr>
          <p:cNvPr id="110" name="Google Shape;110;p17"/>
          <p:cNvPicPr preferRelativeResize="0"/>
          <p:nvPr/>
        </p:nvPicPr>
        <p:blipFill>
          <a:blip r:embed="rId3">
            <a:alphaModFix/>
          </a:blip>
          <a:stretch>
            <a:fillRect/>
          </a:stretch>
        </p:blipFill>
        <p:spPr>
          <a:xfrm>
            <a:off x="5888579" y="2512675"/>
            <a:ext cx="1627686" cy="1550934"/>
          </a:xfrm>
          <a:prstGeom prst="rect">
            <a:avLst/>
          </a:prstGeom>
          <a:noFill/>
          <a:ln>
            <a:noFill/>
          </a:ln>
        </p:spPr>
      </p:pic>
      <p:sp>
        <p:nvSpPr>
          <p:cNvPr id="111" name="Google Shape;11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7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Requirement management</a:t>
            </a:r>
            <a:endParaRPr/>
          </a:p>
        </p:txBody>
      </p:sp>
      <p:pic>
        <p:nvPicPr>
          <p:cNvPr id="117" name="Google Shape;117;p18"/>
          <p:cNvPicPr preferRelativeResize="0"/>
          <p:nvPr/>
        </p:nvPicPr>
        <p:blipFill>
          <a:blip r:embed="rId3">
            <a:alphaModFix/>
          </a:blip>
          <a:stretch>
            <a:fillRect/>
          </a:stretch>
        </p:blipFill>
        <p:spPr>
          <a:xfrm>
            <a:off x="225975" y="1385950"/>
            <a:ext cx="3618475" cy="3450975"/>
          </a:xfrm>
          <a:prstGeom prst="rect">
            <a:avLst/>
          </a:prstGeom>
          <a:noFill/>
          <a:ln>
            <a:noFill/>
          </a:ln>
        </p:spPr>
      </p:pic>
      <p:pic>
        <p:nvPicPr>
          <p:cNvPr id="118" name="Google Shape;118;p18"/>
          <p:cNvPicPr preferRelativeResize="0"/>
          <p:nvPr/>
        </p:nvPicPr>
        <p:blipFill>
          <a:blip r:embed="rId4">
            <a:alphaModFix/>
          </a:blip>
          <a:stretch>
            <a:fillRect/>
          </a:stretch>
        </p:blipFill>
        <p:spPr>
          <a:xfrm>
            <a:off x="5585913" y="1050175"/>
            <a:ext cx="3217375" cy="3887276"/>
          </a:xfrm>
          <a:prstGeom prst="rect">
            <a:avLst/>
          </a:prstGeom>
          <a:noFill/>
          <a:ln>
            <a:noFill/>
          </a:ln>
        </p:spPr>
      </p:pic>
      <p:sp>
        <p:nvSpPr>
          <p:cNvPr id="119" name="Google Shape;119;p18"/>
          <p:cNvSpPr txBox="1"/>
          <p:nvPr/>
        </p:nvSpPr>
        <p:spPr>
          <a:xfrm>
            <a:off x="1197925" y="929875"/>
            <a:ext cx="32754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Use case diagram</a:t>
            </a:r>
            <a:endParaRPr b="1"/>
          </a:p>
        </p:txBody>
      </p:sp>
      <p:sp>
        <p:nvSpPr>
          <p:cNvPr id="120" name="Google Shape;120;p18"/>
          <p:cNvSpPr txBox="1"/>
          <p:nvPr/>
        </p:nvSpPr>
        <p:spPr>
          <a:xfrm>
            <a:off x="6595650" y="573175"/>
            <a:ext cx="32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Impact map</a:t>
            </a:r>
            <a:endParaRPr b="1"/>
          </a:p>
        </p:txBody>
      </p:sp>
      <p:sp>
        <p:nvSpPr>
          <p:cNvPr id="121" name="Google Shape;121;p18"/>
          <p:cNvSpPr/>
          <p:nvPr/>
        </p:nvSpPr>
        <p:spPr>
          <a:xfrm>
            <a:off x="3949800" y="3120600"/>
            <a:ext cx="1244400" cy="3639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19"/>
          <p:cNvSpPr txBox="1"/>
          <p:nvPr>
            <p:ph type="title"/>
          </p:nvPr>
        </p:nvSpPr>
        <p:spPr>
          <a:xfrm>
            <a:off x="227900" y="1089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sv" sz="2520"/>
              <a:t>Requirement management</a:t>
            </a:r>
            <a:endParaRPr sz="2520"/>
          </a:p>
        </p:txBody>
      </p:sp>
      <p:pic>
        <p:nvPicPr>
          <p:cNvPr id="128" name="Google Shape;128;p19"/>
          <p:cNvPicPr preferRelativeResize="0"/>
          <p:nvPr/>
        </p:nvPicPr>
        <p:blipFill>
          <a:blip r:embed="rId3">
            <a:alphaModFix/>
          </a:blip>
          <a:stretch>
            <a:fillRect/>
          </a:stretch>
        </p:blipFill>
        <p:spPr>
          <a:xfrm>
            <a:off x="418525" y="1113224"/>
            <a:ext cx="3233225" cy="3328699"/>
          </a:xfrm>
          <a:prstGeom prst="rect">
            <a:avLst/>
          </a:prstGeom>
          <a:noFill/>
          <a:ln>
            <a:noFill/>
          </a:ln>
        </p:spPr>
      </p:pic>
      <p:pic>
        <p:nvPicPr>
          <p:cNvPr id="129" name="Google Shape;129;p19"/>
          <p:cNvPicPr preferRelativeResize="0"/>
          <p:nvPr/>
        </p:nvPicPr>
        <p:blipFill>
          <a:blip r:embed="rId4">
            <a:alphaModFix/>
          </a:blip>
          <a:stretch>
            <a:fillRect/>
          </a:stretch>
        </p:blipFill>
        <p:spPr>
          <a:xfrm>
            <a:off x="6311225" y="175900"/>
            <a:ext cx="2273550" cy="2266425"/>
          </a:xfrm>
          <a:prstGeom prst="rect">
            <a:avLst/>
          </a:prstGeom>
          <a:noFill/>
          <a:ln>
            <a:noFill/>
          </a:ln>
        </p:spPr>
      </p:pic>
      <p:sp>
        <p:nvSpPr>
          <p:cNvPr id="130" name="Google Shape;130;p19"/>
          <p:cNvSpPr txBox="1"/>
          <p:nvPr/>
        </p:nvSpPr>
        <p:spPr>
          <a:xfrm>
            <a:off x="606075" y="697313"/>
            <a:ext cx="31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Example from product backlog </a:t>
            </a:r>
            <a:endParaRPr/>
          </a:p>
        </p:txBody>
      </p:sp>
      <p:sp>
        <p:nvSpPr>
          <p:cNvPr id="131" name="Google Shape;131;p19"/>
          <p:cNvSpPr txBox="1"/>
          <p:nvPr/>
        </p:nvSpPr>
        <p:spPr>
          <a:xfrm>
            <a:off x="4158900" y="1270263"/>
            <a:ext cx="2487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100"/>
              <a:t>Kano model for </a:t>
            </a:r>
            <a:r>
              <a:rPr lang="sv" sz="1100"/>
              <a:t>prioritization</a:t>
            </a:r>
            <a:endParaRPr sz="1100"/>
          </a:p>
          <a:p>
            <a:pPr indent="0" lvl="0" marL="0" rtl="0" algn="l">
              <a:spcBef>
                <a:spcPts val="0"/>
              </a:spcBef>
              <a:spcAft>
                <a:spcPts val="0"/>
              </a:spcAft>
              <a:buNone/>
            </a:pPr>
            <a:r>
              <a:t/>
            </a:r>
            <a:endParaRPr/>
          </a:p>
        </p:txBody>
      </p:sp>
      <p:cxnSp>
        <p:nvCxnSpPr>
          <p:cNvPr id="132" name="Google Shape;132;p19"/>
          <p:cNvCxnSpPr/>
          <p:nvPr/>
        </p:nvCxnSpPr>
        <p:spPr>
          <a:xfrm flipH="1">
            <a:off x="4071050" y="1558125"/>
            <a:ext cx="2370900" cy="379500"/>
          </a:xfrm>
          <a:prstGeom prst="curvedConnector3">
            <a:avLst>
              <a:gd fmla="val 50000" name="adj1"/>
            </a:avLst>
          </a:prstGeom>
          <a:noFill/>
          <a:ln cap="flat" cmpd="sng" w="38100">
            <a:solidFill>
              <a:schemeClr val="dk2"/>
            </a:solidFill>
            <a:prstDash val="solid"/>
            <a:round/>
            <a:headEnd len="med" w="med" type="none"/>
            <a:tailEnd len="med" w="med" type="none"/>
          </a:ln>
        </p:spPr>
      </p:cxnSp>
      <p:sp>
        <p:nvSpPr>
          <p:cNvPr id="133" name="Google Shape;133;p19"/>
          <p:cNvSpPr/>
          <p:nvPr/>
        </p:nvSpPr>
        <p:spPr>
          <a:xfrm rot="-4919869">
            <a:off x="3813105" y="1759183"/>
            <a:ext cx="209035" cy="280524"/>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9"/>
          <p:cNvPicPr preferRelativeResize="0"/>
          <p:nvPr/>
        </p:nvPicPr>
        <p:blipFill>
          <a:blip r:embed="rId5">
            <a:alphaModFix/>
          </a:blip>
          <a:stretch>
            <a:fillRect/>
          </a:stretch>
        </p:blipFill>
        <p:spPr>
          <a:xfrm>
            <a:off x="4158888" y="2889550"/>
            <a:ext cx="4547723" cy="2100599"/>
          </a:xfrm>
          <a:prstGeom prst="rect">
            <a:avLst/>
          </a:prstGeom>
          <a:noFill/>
          <a:ln>
            <a:noFill/>
          </a:ln>
        </p:spPr>
      </p:pic>
      <p:sp>
        <p:nvSpPr>
          <p:cNvPr id="135" name="Google Shape;135;p19"/>
          <p:cNvSpPr txBox="1"/>
          <p:nvPr/>
        </p:nvSpPr>
        <p:spPr>
          <a:xfrm>
            <a:off x="4158900" y="2488925"/>
            <a:ext cx="248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100"/>
              <a:t>Transferred</a:t>
            </a:r>
            <a:r>
              <a:rPr lang="sv" sz="1100"/>
              <a:t> to sprint backlog in Trello</a:t>
            </a:r>
            <a:endParaRPr/>
          </a:p>
        </p:txBody>
      </p:sp>
      <p:sp>
        <p:nvSpPr>
          <p:cNvPr id="136" name="Google Shape;13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2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sv"/>
              <a:t>Questions for sustainability</a:t>
            </a:r>
            <a:endParaRPr b="1"/>
          </a:p>
        </p:txBody>
      </p:sp>
      <p:pic>
        <p:nvPicPr>
          <p:cNvPr id="142" name="Google Shape;142;p20"/>
          <p:cNvPicPr preferRelativeResize="0"/>
          <p:nvPr/>
        </p:nvPicPr>
        <p:blipFill rotWithShape="1">
          <a:blip r:embed="rId3">
            <a:alphaModFix/>
          </a:blip>
          <a:srcRect b="0" l="0" r="31525" t="0"/>
          <a:stretch/>
        </p:blipFill>
        <p:spPr>
          <a:xfrm>
            <a:off x="129575" y="774075"/>
            <a:ext cx="6785950" cy="4280674"/>
          </a:xfrm>
          <a:prstGeom prst="rect">
            <a:avLst/>
          </a:prstGeom>
          <a:noFill/>
          <a:ln>
            <a:noFill/>
          </a:ln>
        </p:spPr>
      </p:pic>
      <p:sp>
        <p:nvSpPr>
          <p:cNvPr id="143" name="Google Shape;143;p20"/>
          <p:cNvSpPr txBox="1"/>
          <p:nvPr/>
        </p:nvSpPr>
        <p:spPr>
          <a:xfrm rot="183982">
            <a:off x="6308483" y="160862"/>
            <a:ext cx="2445201" cy="1046672"/>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sv">
                <a:solidFill>
                  <a:schemeClr val="dk1"/>
                </a:solidFill>
              </a:rPr>
              <a:t>Environmental</a:t>
            </a:r>
            <a:endParaRPr b="1">
              <a:solidFill>
                <a:schemeClr val="dk1"/>
              </a:solidFill>
            </a:endParaRPr>
          </a:p>
          <a:p>
            <a:pPr indent="-317500" lvl="0" marL="457200" rtl="0" algn="l">
              <a:spcBef>
                <a:spcPts val="0"/>
              </a:spcBef>
              <a:spcAft>
                <a:spcPts val="0"/>
              </a:spcAft>
              <a:buClr>
                <a:schemeClr val="dk1"/>
              </a:buClr>
              <a:buSzPts val="1400"/>
              <a:buChar char="-"/>
            </a:pPr>
            <a:r>
              <a:rPr b="1" lang="sv">
                <a:solidFill>
                  <a:schemeClr val="dk1"/>
                </a:solidFill>
              </a:rPr>
              <a:t>Social</a:t>
            </a:r>
            <a:endParaRPr b="1">
              <a:solidFill>
                <a:schemeClr val="dk1"/>
              </a:solidFill>
            </a:endParaRPr>
          </a:p>
          <a:p>
            <a:pPr indent="-317500" lvl="0" marL="457200" rtl="0" algn="l">
              <a:spcBef>
                <a:spcPts val="0"/>
              </a:spcBef>
              <a:spcAft>
                <a:spcPts val="0"/>
              </a:spcAft>
              <a:buClr>
                <a:schemeClr val="dk1"/>
              </a:buClr>
              <a:buSzPts val="1400"/>
              <a:buChar char="-"/>
            </a:pPr>
            <a:r>
              <a:rPr b="1" lang="sv">
                <a:solidFill>
                  <a:schemeClr val="dk1"/>
                </a:solidFill>
              </a:rPr>
              <a:t>Economical</a:t>
            </a:r>
            <a:endParaRPr b="1">
              <a:solidFill>
                <a:schemeClr val="dk1"/>
              </a:solidFill>
            </a:endParaRPr>
          </a:p>
          <a:p>
            <a:pPr indent="-317500" lvl="0" marL="457200" rtl="0" algn="l">
              <a:spcBef>
                <a:spcPts val="0"/>
              </a:spcBef>
              <a:spcAft>
                <a:spcPts val="0"/>
              </a:spcAft>
              <a:buClr>
                <a:schemeClr val="dk1"/>
              </a:buClr>
              <a:buSzPts val="1400"/>
              <a:buChar char="-"/>
            </a:pPr>
            <a:r>
              <a:rPr b="1" lang="sv">
                <a:solidFill>
                  <a:schemeClr val="dk1"/>
                </a:solidFill>
              </a:rPr>
              <a:t>Positive influence</a:t>
            </a:r>
            <a:endParaRPr b="1">
              <a:solidFill>
                <a:schemeClr val="dk1"/>
              </a:solidFill>
            </a:endParaRPr>
          </a:p>
        </p:txBody>
      </p:sp>
      <p:pic>
        <p:nvPicPr>
          <p:cNvPr id="144" name="Google Shape;144;p20"/>
          <p:cNvPicPr preferRelativeResize="0"/>
          <p:nvPr/>
        </p:nvPicPr>
        <p:blipFill rotWithShape="1">
          <a:blip r:embed="rId4">
            <a:alphaModFix/>
          </a:blip>
          <a:srcRect b="0" l="41462" r="0" t="0"/>
          <a:stretch/>
        </p:blipFill>
        <p:spPr>
          <a:xfrm>
            <a:off x="6065887" y="3408300"/>
            <a:ext cx="2930375" cy="1078075"/>
          </a:xfrm>
          <a:prstGeom prst="rect">
            <a:avLst/>
          </a:prstGeom>
          <a:noFill/>
          <a:ln>
            <a:noFill/>
          </a:ln>
        </p:spPr>
      </p:pic>
      <p:cxnSp>
        <p:nvCxnSpPr>
          <p:cNvPr id="145" name="Google Shape;145;p20"/>
          <p:cNvCxnSpPr/>
          <p:nvPr/>
        </p:nvCxnSpPr>
        <p:spPr>
          <a:xfrm>
            <a:off x="6881025" y="2163250"/>
            <a:ext cx="1680000" cy="1277400"/>
          </a:xfrm>
          <a:prstGeom prst="curvedConnector3">
            <a:avLst>
              <a:gd fmla="val 101368" name="adj1"/>
            </a:avLst>
          </a:prstGeom>
          <a:noFill/>
          <a:ln cap="flat" cmpd="sng" w="28575">
            <a:solidFill>
              <a:schemeClr val="dk2"/>
            </a:solidFill>
            <a:prstDash val="solid"/>
            <a:round/>
            <a:headEnd len="med" w="med" type="none"/>
            <a:tailEnd len="med" w="med" type="stealth"/>
          </a:ln>
        </p:spPr>
      </p:cxnSp>
      <p:cxnSp>
        <p:nvCxnSpPr>
          <p:cNvPr id="146" name="Google Shape;146;p20"/>
          <p:cNvCxnSpPr/>
          <p:nvPr/>
        </p:nvCxnSpPr>
        <p:spPr>
          <a:xfrm rot="5400000">
            <a:off x="5851025" y="2813375"/>
            <a:ext cx="989700" cy="241800"/>
          </a:xfrm>
          <a:prstGeom prst="curvedConnector3">
            <a:avLst>
              <a:gd fmla="val 50000" name="adj1"/>
            </a:avLst>
          </a:prstGeom>
          <a:noFill/>
          <a:ln cap="flat" cmpd="sng" w="28575">
            <a:solidFill>
              <a:schemeClr val="dk2"/>
            </a:solidFill>
            <a:prstDash val="solid"/>
            <a:round/>
            <a:headEnd len="med" w="med" type="none"/>
            <a:tailEnd len="med" w="med" type="stealth"/>
          </a:ln>
        </p:spPr>
      </p:cxnSp>
      <p:sp>
        <p:nvSpPr>
          <p:cNvPr id="147" name="Google Shape;14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3980475" y="3015150"/>
            <a:ext cx="2293500" cy="1903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rPr lang="sv" sz="1900">
                <a:latin typeface="Open Sans"/>
                <a:ea typeface="Open Sans"/>
                <a:cs typeface="Open Sans"/>
                <a:sym typeface="Open Sans"/>
              </a:rPr>
              <a:t>API server</a:t>
            </a:r>
            <a:endParaRPr sz="1900">
              <a:latin typeface="Open Sans"/>
              <a:ea typeface="Open Sans"/>
              <a:cs typeface="Open Sans"/>
              <a:sym typeface="Open Sans"/>
            </a:endParaRPr>
          </a:p>
        </p:txBody>
      </p:sp>
      <p:sp>
        <p:nvSpPr>
          <p:cNvPr id="153" name="Google Shape;153;p21"/>
          <p:cNvSpPr/>
          <p:nvPr/>
        </p:nvSpPr>
        <p:spPr>
          <a:xfrm>
            <a:off x="1806600" y="1152850"/>
            <a:ext cx="2003700" cy="3754200"/>
          </a:xfrm>
          <a:prstGeom prst="roundRect">
            <a:avLst>
              <a:gd fmla="val 27860"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sv" sz="1900">
                <a:latin typeface="Open Sans"/>
                <a:ea typeface="Open Sans"/>
                <a:cs typeface="Open Sans"/>
                <a:sym typeface="Open Sans"/>
              </a:rPr>
              <a:t>Web Server</a:t>
            </a:r>
            <a:endParaRPr sz="1900">
              <a:latin typeface="Open Sans"/>
              <a:ea typeface="Open Sans"/>
              <a:cs typeface="Open Sans"/>
              <a:sym typeface="Open Sans"/>
            </a:endParaRPr>
          </a:p>
        </p:txBody>
      </p:sp>
      <p:sp>
        <p:nvSpPr>
          <p:cNvPr id="154" name="Google Shape;154;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sv" sz="2800"/>
              <a:t>Final solution</a:t>
            </a:r>
            <a:endParaRPr sz="2800">
              <a:solidFill>
                <a:srgbClr val="000000"/>
              </a:solidFill>
            </a:endParaRPr>
          </a:p>
        </p:txBody>
      </p:sp>
      <p:sp>
        <p:nvSpPr>
          <p:cNvPr id="155" name="Google Shape;155;p21"/>
          <p:cNvSpPr/>
          <p:nvPr/>
        </p:nvSpPr>
        <p:spPr>
          <a:xfrm>
            <a:off x="6444150" y="2457600"/>
            <a:ext cx="2414100" cy="2449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sv" sz="1900">
                <a:latin typeface="Open Sans"/>
                <a:ea typeface="Open Sans"/>
                <a:cs typeface="Open Sans"/>
                <a:sym typeface="Open Sans"/>
              </a:rPr>
              <a:t>Computing server</a:t>
            </a:r>
            <a:endParaRPr sz="1900">
              <a:latin typeface="Open Sans"/>
              <a:ea typeface="Open Sans"/>
              <a:cs typeface="Open Sans"/>
              <a:sym typeface="Open Sans"/>
            </a:endParaRPr>
          </a:p>
        </p:txBody>
      </p:sp>
      <p:sp>
        <p:nvSpPr>
          <p:cNvPr id="156" name="Google Shape;156;p21"/>
          <p:cNvSpPr/>
          <p:nvPr/>
        </p:nvSpPr>
        <p:spPr>
          <a:xfrm>
            <a:off x="6570413" y="3268588"/>
            <a:ext cx="2161575" cy="820875"/>
          </a:xfrm>
          <a:prstGeom prst="flowChartPreparation">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solidFill>
                  <a:srgbClr val="FFFFFF"/>
                </a:solidFill>
                <a:latin typeface="Open Sans"/>
                <a:ea typeface="Open Sans"/>
                <a:cs typeface="Open Sans"/>
                <a:sym typeface="Open Sans"/>
              </a:rPr>
              <a:t>AI PROCESSING</a:t>
            </a:r>
            <a:endParaRPr b="1">
              <a:solidFill>
                <a:srgbClr val="FFFFFF"/>
              </a:solidFill>
              <a:latin typeface="Open Sans"/>
              <a:ea typeface="Open Sans"/>
              <a:cs typeface="Open Sans"/>
              <a:sym typeface="Open Sans"/>
            </a:endParaRPr>
          </a:p>
        </p:txBody>
      </p:sp>
      <p:sp>
        <p:nvSpPr>
          <p:cNvPr id="157" name="Google Shape;157;p21"/>
          <p:cNvSpPr/>
          <p:nvPr/>
        </p:nvSpPr>
        <p:spPr>
          <a:xfrm>
            <a:off x="4491663" y="1243923"/>
            <a:ext cx="1271100" cy="1545050"/>
          </a:xfrm>
          <a:prstGeom prst="flowChartMagneticDisk">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DATABASE</a:t>
            </a:r>
            <a:endParaRPr b="1">
              <a:latin typeface="Open Sans"/>
              <a:ea typeface="Open Sans"/>
              <a:cs typeface="Open Sans"/>
              <a:sym typeface="Open Sans"/>
            </a:endParaRPr>
          </a:p>
        </p:txBody>
      </p:sp>
      <p:sp>
        <p:nvSpPr>
          <p:cNvPr id="158" name="Google Shape;158;p21"/>
          <p:cNvSpPr/>
          <p:nvPr/>
        </p:nvSpPr>
        <p:spPr>
          <a:xfrm>
            <a:off x="2076837" y="1853313"/>
            <a:ext cx="1463238" cy="1075626"/>
          </a:xfrm>
          <a:prstGeom prst="flowChartMultidocumen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FORM</a:t>
            </a:r>
            <a:endParaRPr b="1">
              <a:latin typeface="Open Sans"/>
              <a:ea typeface="Open Sans"/>
              <a:cs typeface="Open Sans"/>
              <a:sym typeface="Open Sans"/>
            </a:endParaRPr>
          </a:p>
        </p:txBody>
      </p:sp>
      <p:sp>
        <p:nvSpPr>
          <p:cNvPr id="159" name="Google Shape;159;p21"/>
          <p:cNvSpPr/>
          <p:nvPr/>
        </p:nvSpPr>
        <p:spPr>
          <a:xfrm>
            <a:off x="450300" y="2674725"/>
            <a:ext cx="916500" cy="901500"/>
          </a:xfrm>
          <a:prstGeom prst="smileyFace">
            <a:avLst>
              <a:gd fmla="val 4653"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1"/>
          <p:cNvCxnSpPr>
            <a:stCxn id="159" idx="7"/>
            <a:endCxn id="158" idx="1"/>
          </p:cNvCxnSpPr>
          <p:nvPr/>
        </p:nvCxnSpPr>
        <p:spPr>
          <a:xfrm flipH="1" rot="10800000">
            <a:off x="1232582" y="2391247"/>
            <a:ext cx="844200" cy="415500"/>
          </a:xfrm>
          <a:prstGeom prst="straightConnector1">
            <a:avLst/>
          </a:prstGeom>
          <a:noFill/>
          <a:ln cap="flat" cmpd="sng" w="28575">
            <a:solidFill>
              <a:srgbClr val="595959"/>
            </a:solidFill>
            <a:prstDash val="solid"/>
            <a:round/>
            <a:headEnd len="med" w="med" type="none"/>
            <a:tailEnd len="med" w="med" type="triangle"/>
          </a:ln>
        </p:spPr>
      </p:cxnSp>
      <p:cxnSp>
        <p:nvCxnSpPr>
          <p:cNvPr id="161" name="Google Shape;161;p21"/>
          <p:cNvCxnSpPr>
            <a:stCxn id="162" idx="1"/>
            <a:endCxn id="159" idx="5"/>
          </p:cNvCxnSpPr>
          <p:nvPr/>
        </p:nvCxnSpPr>
        <p:spPr>
          <a:xfrm rot="10800000">
            <a:off x="1232649" y="3444125"/>
            <a:ext cx="844200" cy="469800"/>
          </a:xfrm>
          <a:prstGeom prst="straightConnector1">
            <a:avLst/>
          </a:prstGeom>
          <a:noFill/>
          <a:ln cap="flat" cmpd="sng" w="28575">
            <a:solidFill>
              <a:srgbClr val="595959"/>
            </a:solidFill>
            <a:prstDash val="solid"/>
            <a:round/>
            <a:headEnd len="med" w="med" type="none"/>
            <a:tailEnd len="med" w="med" type="triangle"/>
          </a:ln>
        </p:spPr>
      </p:cxnSp>
      <p:sp>
        <p:nvSpPr>
          <p:cNvPr id="163" name="Google Shape;163;p21"/>
          <p:cNvSpPr txBox="1"/>
          <p:nvPr/>
        </p:nvSpPr>
        <p:spPr>
          <a:xfrm>
            <a:off x="0" y="3820350"/>
            <a:ext cx="181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000">
                <a:latin typeface="Open Sans"/>
                <a:ea typeface="Open Sans"/>
                <a:cs typeface="Open Sans"/>
                <a:sym typeface="Open Sans"/>
              </a:rPr>
              <a:t>Entrepreneur</a:t>
            </a:r>
            <a:endParaRPr sz="2000">
              <a:latin typeface="Open Sans"/>
              <a:ea typeface="Open Sans"/>
              <a:cs typeface="Open Sans"/>
              <a:sym typeface="Open Sans"/>
            </a:endParaRPr>
          </a:p>
        </p:txBody>
      </p:sp>
      <p:sp>
        <p:nvSpPr>
          <p:cNvPr id="162" name="Google Shape;162;p21"/>
          <p:cNvSpPr/>
          <p:nvPr/>
        </p:nvSpPr>
        <p:spPr>
          <a:xfrm>
            <a:off x="2076849" y="3290350"/>
            <a:ext cx="1463225" cy="1247150"/>
          </a:xfrm>
          <a:prstGeom prst="flowChartPredefinedProcess">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RESULT</a:t>
            </a:r>
            <a:endParaRPr b="1">
              <a:latin typeface="Open Sans"/>
              <a:ea typeface="Open Sans"/>
              <a:cs typeface="Open Sans"/>
              <a:sym typeface="Open Sans"/>
            </a:endParaRPr>
          </a:p>
        </p:txBody>
      </p:sp>
      <p:sp>
        <p:nvSpPr>
          <p:cNvPr id="164" name="Google Shape;164;p21"/>
          <p:cNvSpPr/>
          <p:nvPr/>
        </p:nvSpPr>
        <p:spPr>
          <a:xfrm>
            <a:off x="4377863" y="3392663"/>
            <a:ext cx="1498716" cy="572724"/>
          </a:xfrm>
          <a:prstGeom prst="flowChartTermina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API CALLS</a:t>
            </a:r>
            <a:endParaRPr b="1">
              <a:latin typeface="Open Sans"/>
              <a:ea typeface="Open Sans"/>
              <a:cs typeface="Open Sans"/>
              <a:sym typeface="Open Sans"/>
            </a:endParaRPr>
          </a:p>
        </p:txBody>
      </p:sp>
      <p:cxnSp>
        <p:nvCxnSpPr>
          <p:cNvPr id="165" name="Google Shape;165;p21"/>
          <p:cNvCxnSpPr>
            <a:stCxn id="164" idx="0"/>
            <a:endCxn id="157" idx="3"/>
          </p:cNvCxnSpPr>
          <p:nvPr/>
        </p:nvCxnSpPr>
        <p:spPr>
          <a:xfrm rot="10800000">
            <a:off x="5127221" y="2789063"/>
            <a:ext cx="0" cy="603600"/>
          </a:xfrm>
          <a:prstGeom prst="straightConnector1">
            <a:avLst/>
          </a:prstGeom>
          <a:noFill/>
          <a:ln cap="flat" cmpd="sng" w="28575">
            <a:solidFill>
              <a:srgbClr val="595959"/>
            </a:solidFill>
            <a:prstDash val="solid"/>
            <a:round/>
            <a:headEnd len="med" w="med" type="triangle"/>
            <a:tailEnd len="med" w="med" type="triangle"/>
          </a:ln>
        </p:spPr>
      </p:cxnSp>
      <p:cxnSp>
        <p:nvCxnSpPr>
          <p:cNvPr id="166" name="Google Shape;166;p21"/>
          <p:cNvCxnSpPr>
            <a:stCxn id="156" idx="1"/>
            <a:endCxn id="164" idx="3"/>
          </p:cNvCxnSpPr>
          <p:nvPr/>
        </p:nvCxnSpPr>
        <p:spPr>
          <a:xfrm flipH="1">
            <a:off x="5876513" y="3679025"/>
            <a:ext cx="693900" cy="600"/>
          </a:xfrm>
          <a:prstGeom prst="curvedConnector3">
            <a:avLst>
              <a:gd fmla="val 49995" name="adj1"/>
            </a:avLst>
          </a:prstGeom>
          <a:noFill/>
          <a:ln cap="flat" cmpd="sng" w="28575">
            <a:solidFill>
              <a:srgbClr val="595959"/>
            </a:solidFill>
            <a:prstDash val="solid"/>
            <a:round/>
            <a:headEnd len="med" w="med" type="triangle"/>
            <a:tailEnd len="med" w="med" type="triangle"/>
          </a:ln>
        </p:spPr>
      </p:cxnSp>
      <p:cxnSp>
        <p:nvCxnSpPr>
          <p:cNvPr id="167" name="Google Shape;167;p21"/>
          <p:cNvCxnSpPr>
            <a:stCxn id="164" idx="1"/>
            <a:endCxn id="158" idx="3"/>
          </p:cNvCxnSpPr>
          <p:nvPr/>
        </p:nvCxnSpPr>
        <p:spPr>
          <a:xfrm rot="10800000">
            <a:off x="3539963" y="2391125"/>
            <a:ext cx="837900" cy="1287900"/>
          </a:xfrm>
          <a:prstGeom prst="curvedConnector3">
            <a:avLst>
              <a:gd fmla="val 49993" name="adj1"/>
            </a:avLst>
          </a:prstGeom>
          <a:noFill/>
          <a:ln cap="flat" cmpd="sng" w="28575">
            <a:solidFill>
              <a:srgbClr val="595959"/>
            </a:solidFill>
            <a:prstDash val="solid"/>
            <a:round/>
            <a:headEnd len="med" w="med" type="triangle"/>
            <a:tailEnd len="med" w="med" type="triangle"/>
          </a:ln>
        </p:spPr>
      </p:cxnSp>
      <p:cxnSp>
        <p:nvCxnSpPr>
          <p:cNvPr id="168" name="Google Shape;168;p21"/>
          <p:cNvCxnSpPr>
            <a:stCxn id="164" idx="1"/>
            <a:endCxn id="162" idx="3"/>
          </p:cNvCxnSpPr>
          <p:nvPr/>
        </p:nvCxnSpPr>
        <p:spPr>
          <a:xfrm flipH="1">
            <a:off x="3539963" y="3679025"/>
            <a:ext cx="837900" cy="234900"/>
          </a:xfrm>
          <a:prstGeom prst="curvedConnector3">
            <a:avLst>
              <a:gd fmla="val 49993" name="adj1"/>
            </a:avLst>
          </a:prstGeom>
          <a:noFill/>
          <a:ln cap="flat" cmpd="sng" w="28575">
            <a:solidFill>
              <a:srgbClr val="595959"/>
            </a:solidFill>
            <a:prstDash val="solid"/>
            <a:round/>
            <a:headEnd len="med" w="med" type="triangle"/>
            <a:tailEnd len="med" w="med" type="triangle"/>
          </a:ln>
        </p:spPr>
      </p:cxnSp>
      <p:sp>
        <p:nvSpPr>
          <p:cNvPr id="169" name="Google Shape;169;p21"/>
          <p:cNvSpPr/>
          <p:nvPr/>
        </p:nvSpPr>
        <p:spPr>
          <a:xfrm>
            <a:off x="6570400" y="1017713"/>
            <a:ext cx="2161575" cy="820875"/>
          </a:xfrm>
          <a:prstGeom prst="flowChartPreparation">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solidFill>
                  <a:srgbClr val="FFFFFF"/>
                </a:solidFill>
                <a:latin typeface="Open Sans"/>
                <a:ea typeface="Open Sans"/>
                <a:cs typeface="Open Sans"/>
                <a:sym typeface="Open Sans"/>
              </a:rPr>
              <a:t>ADMIN</a:t>
            </a:r>
            <a:endParaRPr b="1">
              <a:solidFill>
                <a:srgbClr val="FFFFFF"/>
              </a:solidFill>
              <a:latin typeface="Open Sans"/>
              <a:ea typeface="Open Sans"/>
              <a:cs typeface="Open Sans"/>
              <a:sym typeface="Open Sans"/>
            </a:endParaRPr>
          </a:p>
          <a:p>
            <a:pPr indent="0" lvl="0" marL="0" rtl="0" algn="ctr">
              <a:spcBef>
                <a:spcPts val="0"/>
              </a:spcBef>
              <a:spcAft>
                <a:spcPts val="0"/>
              </a:spcAft>
              <a:buNone/>
            </a:pPr>
            <a:r>
              <a:rPr b="1" lang="sv">
                <a:solidFill>
                  <a:srgbClr val="FFFFFF"/>
                </a:solidFill>
                <a:latin typeface="Open Sans"/>
                <a:ea typeface="Open Sans"/>
                <a:cs typeface="Open Sans"/>
                <a:sym typeface="Open Sans"/>
              </a:rPr>
              <a:t>SOFTWARE</a:t>
            </a:r>
            <a:endParaRPr b="1">
              <a:solidFill>
                <a:srgbClr val="FFFFFF"/>
              </a:solidFill>
              <a:latin typeface="Open Sans"/>
              <a:ea typeface="Open Sans"/>
              <a:cs typeface="Open Sans"/>
              <a:sym typeface="Open Sans"/>
            </a:endParaRPr>
          </a:p>
        </p:txBody>
      </p:sp>
      <p:cxnSp>
        <p:nvCxnSpPr>
          <p:cNvPr id="170" name="Google Shape;170;p21"/>
          <p:cNvCxnSpPr>
            <a:stCxn id="169" idx="1"/>
            <a:endCxn id="157" idx="4"/>
          </p:cNvCxnSpPr>
          <p:nvPr/>
        </p:nvCxnSpPr>
        <p:spPr>
          <a:xfrm flipH="1">
            <a:off x="5762800" y="1428150"/>
            <a:ext cx="807600" cy="588300"/>
          </a:xfrm>
          <a:prstGeom prst="curvedConnector3">
            <a:avLst>
              <a:gd fmla="val 50002" name="adj1"/>
            </a:avLst>
          </a:prstGeom>
          <a:noFill/>
          <a:ln cap="flat" cmpd="sng" w="28575">
            <a:solidFill>
              <a:srgbClr val="595959"/>
            </a:solidFill>
            <a:prstDash val="solid"/>
            <a:round/>
            <a:headEnd len="med" w="med" type="triangle"/>
            <a:tailEnd len="med" w="med" type="triangle"/>
          </a:ln>
        </p:spPr>
      </p:cxnSp>
      <p:sp>
        <p:nvSpPr>
          <p:cNvPr id="171" name="Google Shape;17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